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8" r:id="rId4"/>
    <p:sldId id="259" r:id="rId5"/>
    <p:sldId id="264" r:id="rId6"/>
    <p:sldId id="265" r:id="rId7"/>
    <p:sldId id="260" r:id="rId8"/>
    <p:sldId id="261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62" r:id="rId20"/>
    <p:sldId id="263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B807-D46A-4A09-A1D1-C3178DD3B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D7307-1509-4244-96E6-CB5098229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86D25-61CC-4BB9-B0E2-2DAF88FC0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268D-9643-40E9-8A54-8F55A8EFB51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B13D3-EB6F-4016-B678-3BF7C333C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55B98-C72F-43A7-B292-A84F686D8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A6364-2BAE-4D33-BAA7-A7B2F4174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7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CD41-A444-4074-A5F0-EF68510A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970CD-3A14-4EBE-88C5-2904846FE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70B24-7202-4D08-B8AF-3CFEA3A54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268D-9643-40E9-8A54-8F55A8EFB51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820E2-1B80-45E2-92E2-6B08FBF11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15FEB-3A3A-4188-BD6A-7D5A55E9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A6364-2BAE-4D33-BAA7-A7B2F4174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0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ECD7EE-B9F1-4778-BAC8-75D721349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06F483-E55B-42CB-A5FD-1C41CB947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C65C9-87FE-4220-A247-F160708D6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268D-9643-40E9-8A54-8F55A8EFB51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F0F08-EBF1-4714-9D2F-085331BBF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ED6B6-9583-4DD8-85E4-DCFE94A62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A6364-2BAE-4D33-BAA7-A7B2F4174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02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FFBB-77FB-4C0C-993B-46B0248BDC8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95AC831-64CB-4EBC-B751-A4D9E6A88AA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840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FFBB-77FB-4C0C-993B-46B0248BDC8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C831-64CB-4EBC-B751-A4D9E6A88AA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488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FFBB-77FB-4C0C-993B-46B0248BDC8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C831-64CB-4EBC-B751-A4D9E6A88AA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950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FFBB-77FB-4C0C-993B-46B0248BDC8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C831-64CB-4EBC-B751-A4D9E6A88AA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21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FFBB-77FB-4C0C-993B-46B0248BDC8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C831-64CB-4EBC-B751-A4D9E6A88AA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765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FFBB-77FB-4C0C-993B-46B0248BDC8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C831-64CB-4EBC-B751-A4D9E6A88AA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6980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FFBB-77FB-4C0C-993B-46B0248BDC8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C831-64CB-4EBC-B751-A4D9E6A88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34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FFBB-77FB-4C0C-993B-46B0248BDC8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C831-64CB-4EBC-B751-A4D9E6A88AA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402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D9D0-9014-46DC-8073-B9B83399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0CB81-0DA2-4F10-8532-86280834E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204AE-8F9E-4CAB-B66C-BE2456B9E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268D-9643-40E9-8A54-8F55A8EFB51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9C47D-DBC8-4F8B-BA9A-F5B5E26BA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1971-F90B-45BF-A789-38EB2A4D3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A6364-2BAE-4D33-BAA7-A7B2F4174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298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676FFBB-77FB-4C0C-993B-46B0248BDC8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C831-64CB-4EBC-B751-A4D9E6A88AA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3770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FFBB-77FB-4C0C-993B-46B0248BDC8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C831-64CB-4EBC-B751-A4D9E6A88AA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7511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FFBB-77FB-4C0C-993B-46B0248BDC8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C831-64CB-4EBC-B751-A4D9E6A88AA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05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8EE0B-5E80-4653-A4FF-16E99EEA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31CE7-455E-4A26-9C5A-5E929F443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96418-BBF5-40CA-8DB5-621D1E8C0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268D-9643-40E9-8A54-8F55A8EFB51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91790-716A-4DCC-8342-2B3470AA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19CAB-CA5A-4F66-B2ED-5A9FC04C0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A6364-2BAE-4D33-BAA7-A7B2F4174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05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FEB6A-427C-4D08-B8AC-CA22CD5DA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90E94-9253-4028-836A-D1750E97DA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02E89-BEDC-4966-9FCA-18210CDEA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10C52-0D34-4BE2-BD0C-A09E9D849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268D-9643-40E9-8A54-8F55A8EFB51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6D035-B1FA-4911-8DD7-60F235298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515CC-4EB3-47D4-8642-96463F266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A6364-2BAE-4D33-BAA7-A7B2F4174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8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A8A07-02D3-4235-9BC7-38D7DEAA9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96398-FAB1-454F-8994-98CB01913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26066-328D-427B-86AD-05E3D9184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F380D9-61A0-495B-BE0C-2BF738E4B7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3BEE2A-A618-4D12-A183-90CF4D67A0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CBB47-C27D-490C-8949-61BC4E7F1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268D-9643-40E9-8A54-8F55A8EFB51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0E9529-8088-4871-9A37-6CE8E5FA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6E1964-12FE-40C2-872F-8421FF15B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A6364-2BAE-4D33-BAA7-A7B2F4174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74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081D-2E9E-48E9-B4D6-E4760A502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76017-3EE8-44B5-9E66-8C152C7A7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268D-9643-40E9-8A54-8F55A8EFB51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CCBD0-F5FE-40D0-BC69-5D80D1EEC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D92A1-8993-4D3D-A9BE-1B047F672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A6364-2BAE-4D33-BAA7-A7B2F4174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1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70F26F-A7F1-4196-ABDF-035BBF4EA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268D-9643-40E9-8A54-8F55A8EFB51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81244-6924-4CF9-98D8-BBCE5A1E9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7902E-234C-4782-A839-5719C08D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A6364-2BAE-4D33-BAA7-A7B2F4174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75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1145-C7A1-4499-9E01-89C7CCA3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5A8F5-2A27-43FF-92C5-C23497A40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3ADD2-9E84-44D9-94E3-CD7329472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D149B-F7F4-4EDA-988B-9C24D0A35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268D-9643-40E9-8A54-8F55A8EFB51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1EFE2-6E0C-4313-A74B-45EFAB8E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390E5-9697-4245-90EF-5CEFF88E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A6364-2BAE-4D33-BAA7-A7B2F4174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2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65729-3ADF-4311-BEC8-B4895E5B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4899D4-076A-4C79-939E-E7EEC8FDD6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5D7FF1-82F7-41F0-907A-C29CD836C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FDFA3-640C-42E4-8383-68D678D06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268D-9643-40E9-8A54-8F55A8EFB51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0D5D0-ED7E-4055-AF00-86AEBBB62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62520-ADD4-40B8-8107-AB7D4672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A6364-2BAE-4D33-BAA7-A7B2F4174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7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399647-A946-4D52-9306-033B2367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2B7F8-01BB-4479-BFC3-57DAD11BE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CAB99-C6C4-41E1-838A-64DAC3D778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5268D-9643-40E9-8A54-8F55A8EFB51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B9824-DE1D-4B55-9DFE-3886CABAB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CB51A-D423-4BCA-BA2B-3289F49F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A6364-2BAE-4D33-BAA7-A7B2F4174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1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6FFBB-77FB-4C0C-993B-46B0248BDC8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95AC831-64CB-4EBC-B751-A4D9E6A88AA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468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55CD-546E-4350-BB4B-1A0DFAF0FF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Properties of Sample SPACE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D990D-C431-4CA3-BA15-4395379F89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Amrita Panjwani</a:t>
            </a:r>
          </a:p>
        </p:txBody>
      </p:sp>
    </p:spTree>
    <p:extLst>
      <p:ext uri="{BB962C8B-B14F-4D97-AF65-F5344CB8AC3E}">
        <p14:creationId xmlns:p14="http://schemas.microsoft.com/office/powerpoint/2010/main" val="1153204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DE6DB-DFBC-42C5-8924-FE141ADDA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0154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Dependent events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0854FDF-0507-4A87-A3BD-C9263C779E74}"/>
              </a:ext>
            </a:extLst>
          </p:cNvPr>
          <p:cNvSpPr/>
          <p:nvPr/>
        </p:nvSpPr>
        <p:spPr>
          <a:xfrm>
            <a:off x="1696721" y="1690687"/>
            <a:ext cx="2164702" cy="2158546"/>
          </a:xfrm>
          <a:prstGeom prst="ellipse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Sample 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A9A33-8941-4555-93F7-20217BD5B92C}"/>
              </a:ext>
            </a:extLst>
          </p:cNvPr>
          <p:cNvSpPr txBox="1"/>
          <p:nvPr/>
        </p:nvSpPr>
        <p:spPr>
          <a:xfrm>
            <a:off x="733694" y="4490493"/>
            <a:ext cx="14798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Event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9DBD1-D933-4C63-A088-13B22DE52A58}"/>
              </a:ext>
            </a:extLst>
          </p:cNvPr>
          <p:cNvSpPr txBox="1"/>
          <p:nvPr/>
        </p:nvSpPr>
        <p:spPr>
          <a:xfrm>
            <a:off x="3950116" y="4350576"/>
            <a:ext cx="14638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Event 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5F780B-43F7-44B6-B2DC-F51994C76E63}"/>
              </a:ext>
            </a:extLst>
          </p:cNvPr>
          <p:cNvSpPr txBox="1">
            <a:spLocks/>
          </p:cNvSpPr>
          <p:nvPr/>
        </p:nvSpPr>
        <p:spPr>
          <a:xfrm>
            <a:off x="6118549" y="365124"/>
            <a:ext cx="50595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Independent events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A695B8D-6305-41C0-9028-88F2EE39E4D1}"/>
              </a:ext>
            </a:extLst>
          </p:cNvPr>
          <p:cNvSpPr/>
          <p:nvPr/>
        </p:nvSpPr>
        <p:spPr>
          <a:xfrm>
            <a:off x="8913845" y="1527046"/>
            <a:ext cx="2164702" cy="2158546"/>
          </a:xfrm>
          <a:prstGeom prst="ellipse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FD5D95-49E0-41CB-9AC1-0B1D175B7A05}"/>
              </a:ext>
            </a:extLst>
          </p:cNvPr>
          <p:cNvSpPr/>
          <p:nvPr/>
        </p:nvSpPr>
        <p:spPr>
          <a:xfrm>
            <a:off x="6146541" y="1527046"/>
            <a:ext cx="2164702" cy="2158546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24906-3207-4761-83B6-70363C6C5F02}"/>
              </a:ext>
            </a:extLst>
          </p:cNvPr>
          <p:cNvSpPr txBox="1"/>
          <p:nvPr/>
        </p:nvSpPr>
        <p:spPr>
          <a:xfrm>
            <a:off x="6405077" y="4869907"/>
            <a:ext cx="14798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Event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6D5AA2-549A-48EC-ABE4-E52FA2AB24EF}"/>
              </a:ext>
            </a:extLst>
          </p:cNvPr>
          <p:cNvSpPr txBox="1"/>
          <p:nvPr/>
        </p:nvSpPr>
        <p:spPr>
          <a:xfrm>
            <a:off x="9264265" y="4763088"/>
            <a:ext cx="14638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Event 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BE98B-1941-4B07-B431-8196E5A126CA}"/>
              </a:ext>
            </a:extLst>
          </p:cNvPr>
          <p:cNvCxnSpPr>
            <a:cxnSpLocks/>
          </p:cNvCxnSpPr>
          <p:nvPr/>
        </p:nvCxnSpPr>
        <p:spPr>
          <a:xfrm flipH="1">
            <a:off x="1473640" y="3605382"/>
            <a:ext cx="769789" cy="74519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37FD1C-FE17-4391-9B7D-746DBE736224}"/>
              </a:ext>
            </a:extLst>
          </p:cNvPr>
          <p:cNvCxnSpPr>
            <a:cxnSpLocks/>
          </p:cNvCxnSpPr>
          <p:nvPr/>
        </p:nvCxnSpPr>
        <p:spPr>
          <a:xfrm>
            <a:off x="3321729" y="3429000"/>
            <a:ext cx="1035667" cy="84442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C8A0D8-BE21-4B75-9623-20CA4E7962AF}"/>
              </a:ext>
            </a:extLst>
          </p:cNvPr>
          <p:cNvCxnSpPr/>
          <p:nvPr/>
        </p:nvCxnSpPr>
        <p:spPr>
          <a:xfrm>
            <a:off x="7145023" y="3429000"/>
            <a:ext cx="0" cy="119857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D76891-D7C8-432C-ABCA-A5939B12FFB4}"/>
              </a:ext>
            </a:extLst>
          </p:cNvPr>
          <p:cNvCxnSpPr/>
          <p:nvPr/>
        </p:nvCxnSpPr>
        <p:spPr>
          <a:xfrm>
            <a:off x="9996196" y="3380218"/>
            <a:ext cx="0" cy="119857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D56936-75F6-43DD-B1D6-4E507E836641}"/>
              </a:ext>
            </a:extLst>
          </p:cNvPr>
          <p:cNvSpPr txBox="1"/>
          <p:nvPr/>
        </p:nvSpPr>
        <p:spPr>
          <a:xfrm>
            <a:off x="6405077" y="2171004"/>
            <a:ext cx="1604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Sample space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1F0469-365C-4A97-AB32-7CFB3E7A7DA5}"/>
              </a:ext>
            </a:extLst>
          </p:cNvPr>
          <p:cNvSpPr txBox="1"/>
          <p:nvPr/>
        </p:nvSpPr>
        <p:spPr>
          <a:xfrm>
            <a:off x="9266112" y="2171004"/>
            <a:ext cx="1668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Sample space 2</a:t>
            </a:r>
          </a:p>
        </p:txBody>
      </p:sp>
    </p:spTree>
    <p:extLst>
      <p:ext uri="{BB962C8B-B14F-4D97-AF65-F5344CB8AC3E}">
        <p14:creationId xmlns:p14="http://schemas.microsoft.com/office/powerpoint/2010/main" val="396714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6" grpId="0"/>
      <p:bldP spid="8" grpId="0"/>
      <p:bldP spid="7" grpId="0" animBg="1"/>
      <p:bldP spid="10" grpId="0" animBg="1"/>
      <p:bldP spid="12" grpId="0"/>
      <p:bldP spid="14" grpId="0"/>
      <p:bldP spid="24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lue and white metal frame">
            <a:extLst>
              <a:ext uri="{FF2B5EF4-FFF2-40B4-BE49-F238E27FC236}">
                <a16:creationId xmlns:a16="http://schemas.microsoft.com/office/drawing/2014/main" id="{84C24071-F504-4F95-AA98-9B67BEA59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967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2B8F84-BFBA-4F9C-95FB-0CF0ED10D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Joint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CDBF8-FD23-4489-AA65-8D40308FB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65" y="2834018"/>
            <a:ext cx="5613010" cy="1189963"/>
          </a:xfrm>
          <a:ln/>
          <a:scene3d>
            <a:camera prst="obliqueTopLef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500" dirty="0">
                <a:solidFill>
                  <a:srgbClr val="002060"/>
                </a:solidFill>
              </a:rPr>
              <a:t>Event A and event B have some common elements. This implies there is chance for the two events to occur together</a:t>
            </a:r>
          </a:p>
        </p:txBody>
      </p:sp>
      <p:pic>
        <p:nvPicPr>
          <p:cNvPr id="5" name="Picture 2" descr="A JavaScript function that returns the x,y points of intersection between  two circles? - Stack Overflow">
            <a:extLst>
              <a:ext uri="{FF2B5EF4-FFF2-40B4-BE49-F238E27FC236}">
                <a16:creationId xmlns:a16="http://schemas.microsoft.com/office/drawing/2014/main" id="{2A8342E6-C965-4FCE-A077-53B690E6D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02" y="1771001"/>
            <a:ext cx="4039848" cy="30489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92950-6A3C-4828-828B-F7306BD37E24}"/>
              </a:ext>
            </a:extLst>
          </p:cNvPr>
          <p:cNvSpPr txBox="1"/>
          <p:nvPr/>
        </p:nvSpPr>
        <p:spPr>
          <a:xfrm>
            <a:off x="9848293" y="2525449"/>
            <a:ext cx="52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D45A4-1540-4423-BB56-A836ECEF0859}"/>
              </a:ext>
            </a:extLst>
          </p:cNvPr>
          <p:cNvSpPr txBox="1"/>
          <p:nvPr/>
        </p:nvSpPr>
        <p:spPr>
          <a:xfrm>
            <a:off x="7576375" y="2497799"/>
            <a:ext cx="52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7568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D39D1-76DD-4638-9A8F-864F9580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Experiment: throw a dice</a:t>
            </a:r>
            <a:br>
              <a:rPr lang="en-US" sz="3000" b="1" dirty="0"/>
            </a:br>
            <a:r>
              <a:rPr lang="en-US" sz="3000" b="1" dirty="0"/>
              <a:t>Sample space: { 1, 2 , 3 ,4 ,5 , 6}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3710-F690-43A5-BA9B-3B14EC08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59" y="2090737"/>
            <a:ext cx="5476874" cy="1603375"/>
          </a:xfrm>
        </p:spPr>
        <p:txBody>
          <a:bodyPr>
            <a:normAutofit/>
          </a:bodyPr>
          <a:lstStyle/>
          <a:p>
            <a:r>
              <a:rPr lang="en-US" dirty="0"/>
              <a:t>Event A: even number on dice </a:t>
            </a:r>
          </a:p>
          <a:p>
            <a:r>
              <a:rPr lang="en-US" dirty="0"/>
              <a:t>Event B: multiple of three on dice</a:t>
            </a:r>
          </a:p>
          <a:p>
            <a:r>
              <a:rPr lang="en-US" dirty="0"/>
              <a:t>6 is the common element</a:t>
            </a:r>
          </a:p>
        </p:txBody>
      </p:sp>
      <p:pic>
        <p:nvPicPr>
          <p:cNvPr id="5" name="Picture 2" descr="A JavaScript function that returns the x,y points of intersection between  two circles? - Stack Overflow">
            <a:extLst>
              <a:ext uri="{FF2B5EF4-FFF2-40B4-BE49-F238E27FC236}">
                <a16:creationId xmlns:a16="http://schemas.microsoft.com/office/drawing/2014/main" id="{D3D78B14-A7C3-456A-8DC2-251576CE4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97" y="1825625"/>
            <a:ext cx="3685999" cy="278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8D8BE2-7F9D-4D57-B401-A06A7F6A0E77}"/>
              </a:ext>
            </a:extLst>
          </p:cNvPr>
          <p:cNvSpPr txBox="1"/>
          <p:nvPr/>
        </p:nvSpPr>
        <p:spPr>
          <a:xfrm>
            <a:off x="7696941" y="2752078"/>
            <a:ext cx="523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724F5-2214-4A09-B1C5-74A4742CC555}"/>
              </a:ext>
            </a:extLst>
          </p:cNvPr>
          <p:cNvSpPr txBox="1"/>
          <p:nvPr/>
        </p:nvSpPr>
        <p:spPr>
          <a:xfrm>
            <a:off x="8945182" y="2957744"/>
            <a:ext cx="52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9BFEB-DC56-4191-9281-439C7A68BB2E}"/>
              </a:ext>
            </a:extLst>
          </p:cNvPr>
          <p:cNvSpPr txBox="1"/>
          <p:nvPr/>
        </p:nvSpPr>
        <p:spPr>
          <a:xfrm>
            <a:off x="10051003" y="2966622"/>
            <a:ext cx="52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04F210-91BE-4C0E-AC75-C31602BC95EB}"/>
              </a:ext>
            </a:extLst>
          </p:cNvPr>
          <p:cNvSpPr txBox="1"/>
          <p:nvPr/>
        </p:nvSpPr>
        <p:spPr>
          <a:xfrm>
            <a:off x="9715131" y="2382746"/>
            <a:ext cx="523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0E37D7-4D2D-4C9C-83AD-C8F0AE82C6E0}"/>
              </a:ext>
            </a:extLst>
          </p:cNvPr>
          <p:cNvSpPr txBox="1"/>
          <p:nvPr/>
        </p:nvSpPr>
        <p:spPr>
          <a:xfrm>
            <a:off x="8058132" y="2382746"/>
            <a:ext cx="523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C1F115-7652-4E17-8B9E-0114FFF3A9AC}"/>
              </a:ext>
            </a:extLst>
          </p:cNvPr>
          <p:cNvSpPr txBox="1">
            <a:spLocks/>
          </p:cNvSpPr>
          <p:nvPr/>
        </p:nvSpPr>
        <p:spPr>
          <a:xfrm>
            <a:off x="1948646" y="4978129"/>
            <a:ext cx="7169650" cy="1164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ootlight MT Light" panose="0204060206030A020304" pitchFamily="18" charset="0"/>
                <a:ea typeface="+mn-ea"/>
                <a:cs typeface="+mn-cs"/>
              </a:rPr>
              <a:t>If 6 occurs, both events A and B occur together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ootlight MT Light" panose="0204060206030A020304" pitchFamily="18" charset="0"/>
                <a:ea typeface="+mn-ea"/>
                <a:cs typeface="+mn-cs"/>
              </a:rPr>
              <a:t>Hence events A and B are joint events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4519A4-0EFB-4071-ADBD-E5268BCC4B38}"/>
              </a:ext>
            </a:extLst>
          </p:cNvPr>
          <p:cNvCxnSpPr/>
          <p:nvPr/>
        </p:nvCxnSpPr>
        <p:spPr>
          <a:xfrm>
            <a:off x="3701988" y="1482571"/>
            <a:ext cx="2396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7580EB-74B2-426B-AF81-D2572AB04853}"/>
              </a:ext>
            </a:extLst>
          </p:cNvPr>
          <p:cNvCxnSpPr/>
          <p:nvPr/>
        </p:nvCxnSpPr>
        <p:spPr>
          <a:xfrm>
            <a:off x="4546846" y="1451499"/>
            <a:ext cx="2396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2C1723-2C6A-44E2-9DEC-885B012F918F}"/>
              </a:ext>
            </a:extLst>
          </p:cNvPr>
          <p:cNvCxnSpPr/>
          <p:nvPr/>
        </p:nvCxnSpPr>
        <p:spPr>
          <a:xfrm>
            <a:off x="5338439" y="1458897"/>
            <a:ext cx="2396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5D6A23-6B54-4C3D-A99E-613CAA5D0513}"/>
              </a:ext>
            </a:extLst>
          </p:cNvPr>
          <p:cNvCxnSpPr/>
          <p:nvPr/>
        </p:nvCxnSpPr>
        <p:spPr>
          <a:xfrm>
            <a:off x="4104442" y="1572827"/>
            <a:ext cx="2396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0DC359-5BEF-4E89-AF2D-744F40507F3A}"/>
              </a:ext>
            </a:extLst>
          </p:cNvPr>
          <p:cNvCxnSpPr/>
          <p:nvPr/>
        </p:nvCxnSpPr>
        <p:spPr>
          <a:xfrm>
            <a:off x="5338439" y="1584664"/>
            <a:ext cx="2396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33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6" grpId="0"/>
      <p:bldP spid="18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2073-D73E-46D8-AF52-6968ACE39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Disjoint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56FCE-EC75-4106-861B-56E14AD65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two events A and B have no common elements. This implies when event A occurs, event B cannot occur</a:t>
            </a:r>
          </a:p>
          <a:p>
            <a:r>
              <a:rPr lang="en-US" dirty="0"/>
              <a:t>They are mutually exclusive</a:t>
            </a:r>
          </a:p>
        </p:txBody>
      </p:sp>
      <p:pic>
        <p:nvPicPr>
          <p:cNvPr id="2050" name="Picture 2" descr="Two Circles - White Circle Transparent Outside - Free Transparent PNG  Download - PNGkey">
            <a:extLst>
              <a:ext uri="{FF2B5EF4-FFF2-40B4-BE49-F238E27FC236}">
                <a16:creationId xmlns:a16="http://schemas.microsoft.com/office/drawing/2014/main" id="{E4E753EB-0991-4F13-8BC1-EE902B61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3337588"/>
            <a:ext cx="78105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77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E3FC-E692-4A6E-AC76-7C3D1344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Experiment: throw a dice</a:t>
            </a:r>
            <a:br>
              <a:rPr lang="en-US" sz="3000" b="1" dirty="0"/>
            </a:br>
            <a:r>
              <a:rPr lang="en-US" sz="3000" b="1" dirty="0"/>
              <a:t>Sample space: { 1, 2 , 3 ,4 ,5 , 6}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329C-3245-40BD-8B03-5B8330016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5647"/>
            <a:ext cx="5257800" cy="1603375"/>
          </a:xfrm>
        </p:spPr>
        <p:txBody>
          <a:bodyPr/>
          <a:lstStyle/>
          <a:p>
            <a:r>
              <a:rPr lang="en-US" dirty="0"/>
              <a:t>Event A: even number on dice </a:t>
            </a:r>
          </a:p>
          <a:p>
            <a:r>
              <a:rPr lang="en-US" dirty="0"/>
              <a:t>Event B: odd number on dice</a:t>
            </a:r>
          </a:p>
          <a:p>
            <a:endParaRPr lang="en-US" dirty="0"/>
          </a:p>
        </p:txBody>
      </p:sp>
      <p:pic>
        <p:nvPicPr>
          <p:cNvPr id="5" name="Picture 2" descr="Two Circles - White Circle Transparent Outside - Free Transparent PNG  Download - PNGkey">
            <a:extLst>
              <a:ext uri="{FF2B5EF4-FFF2-40B4-BE49-F238E27FC236}">
                <a16:creationId xmlns:a16="http://schemas.microsoft.com/office/drawing/2014/main" id="{91FE0765-BCD9-496F-A28D-FC6D9252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999" y="2316656"/>
            <a:ext cx="4812620" cy="206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7BCCB-D53A-4763-9874-DEFDEA5006E0}"/>
              </a:ext>
            </a:extLst>
          </p:cNvPr>
          <p:cNvSpPr txBox="1"/>
          <p:nvPr/>
        </p:nvSpPr>
        <p:spPr>
          <a:xfrm>
            <a:off x="8211845" y="2967335"/>
            <a:ext cx="470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AF85D-41B3-4D10-94B5-8795326227DD}"/>
              </a:ext>
            </a:extLst>
          </p:cNvPr>
          <p:cNvSpPr txBox="1"/>
          <p:nvPr/>
        </p:nvSpPr>
        <p:spPr>
          <a:xfrm>
            <a:off x="9935592" y="2967335"/>
            <a:ext cx="470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A6F77-3B9D-41D1-B005-CF6ACDAB580A}"/>
              </a:ext>
            </a:extLst>
          </p:cNvPr>
          <p:cNvSpPr txBox="1"/>
          <p:nvPr/>
        </p:nvSpPr>
        <p:spPr>
          <a:xfrm>
            <a:off x="7719134" y="3162008"/>
            <a:ext cx="27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E2762D-9B54-4ACC-B0D1-B2ADDEA812DC}"/>
              </a:ext>
            </a:extLst>
          </p:cNvPr>
          <p:cNvSpPr txBox="1"/>
          <p:nvPr/>
        </p:nvSpPr>
        <p:spPr>
          <a:xfrm>
            <a:off x="10467143" y="3162008"/>
            <a:ext cx="27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F40B1CD-0FEE-41A1-A0C9-B12EEAAF0D74}"/>
              </a:ext>
            </a:extLst>
          </p:cNvPr>
          <p:cNvSpPr txBox="1">
            <a:spLocks/>
          </p:cNvSpPr>
          <p:nvPr/>
        </p:nvSpPr>
        <p:spPr>
          <a:xfrm>
            <a:off x="1948646" y="4978129"/>
            <a:ext cx="7169650" cy="11646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ootlight MT Light" panose="0204060206030A020304" pitchFamily="18" charset="0"/>
                <a:ea typeface="+mn-ea"/>
                <a:cs typeface="+mn-cs"/>
              </a:rPr>
              <a:t>The two events A and B have no common elements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ootlight MT Light" panose="0204060206030A020304" pitchFamily="18" charset="0"/>
                <a:ea typeface="+mn-ea"/>
                <a:cs typeface="+mn-cs"/>
              </a:rPr>
              <a:t>Hence events A and B are mutually exclusive events</a:t>
            </a:r>
          </a:p>
        </p:txBody>
      </p:sp>
    </p:spTree>
    <p:extLst>
      <p:ext uri="{BB962C8B-B14F-4D97-AF65-F5344CB8AC3E}">
        <p14:creationId xmlns:p14="http://schemas.microsoft.com/office/powerpoint/2010/main" val="183221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8" grpId="0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987F22C-7467-432C-8709-AE94CDFE2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EC843A-080A-4B73-9701-5E5F0E86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Footlight MT Light" panose="0204060206030A020304" pitchFamily="18" charset="0"/>
              </a:rPr>
              <a:t>Addition rule of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CBDBC-53E7-413E-BF29-B4B0BAF1B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411" y="2448718"/>
            <a:ext cx="2309814" cy="187563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bg1"/>
                </a:solidFill>
                <a:latin typeface="Footlight MT Light" panose="0204060206030A020304" pitchFamily="18" charset="0"/>
              </a:rPr>
              <a:t>P(A or B) 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chemeClr val="bg1"/>
                </a:solidFill>
                <a:latin typeface="Footlight MT Light" panose="0204060206030A020304" pitchFamily="18" charset="0"/>
              </a:rPr>
              <a:t>P(A + B) 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chemeClr val="bg1"/>
                </a:solidFill>
                <a:latin typeface="Footlight MT Light" panose="0204060206030A020304" pitchFamily="18" charset="0"/>
              </a:rPr>
              <a:t>P(A U B)</a:t>
            </a:r>
          </a:p>
        </p:txBody>
      </p:sp>
    </p:spTree>
    <p:extLst>
      <p:ext uri="{BB962C8B-B14F-4D97-AF65-F5344CB8AC3E}">
        <p14:creationId xmlns:p14="http://schemas.microsoft.com/office/powerpoint/2010/main" val="2452837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F04D5FE-4030-4BE8-9827-44F5655EC1B2}"/>
              </a:ext>
            </a:extLst>
          </p:cNvPr>
          <p:cNvSpPr/>
          <p:nvPr/>
        </p:nvSpPr>
        <p:spPr>
          <a:xfrm>
            <a:off x="3026229" y="718456"/>
            <a:ext cx="3069771" cy="292981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D0A0A3-93BC-49F2-8D75-567916B9A380}"/>
              </a:ext>
            </a:extLst>
          </p:cNvPr>
          <p:cNvSpPr/>
          <p:nvPr/>
        </p:nvSpPr>
        <p:spPr>
          <a:xfrm>
            <a:off x="4957666" y="821093"/>
            <a:ext cx="3069771" cy="2929812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455A2-3DB0-45B0-9752-ADD1C8CFD05B}"/>
              </a:ext>
            </a:extLst>
          </p:cNvPr>
          <p:cNvSpPr txBox="1"/>
          <p:nvPr/>
        </p:nvSpPr>
        <p:spPr>
          <a:xfrm>
            <a:off x="2557671" y="102247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24DA05-4EBD-4AC9-8029-CAFACE255F1F}"/>
              </a:ext>
            </a:extLst>
          </p:cNvPr>
          <p:cNvSpPr txBox="1"/>
          <p:nvPr/>
        </p:nvSpPr>
        <p:spPr>
          <a:xfrm>
            <a:off x="8027437" y="89573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A5C37D-016D-4378-80A2-8FD19694BB28}"/>
              </a:ext>
            </a:extLst>
          </p:cNvPr>
          <p:cNvSpPr txBox="1"/>
          <p:nvPr/>
        </p:nvSpPr>
        <p:spPr>
          <a:xfrm>
            <a:off x="1279204" y="4182546"/>
            <a:ext cx="9271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ootlight MT Light" panose="0204060206030A020304" pitchFamily="18" charset="0"/>
                <a:ea typeface="+mn-ea"/>
                <a:cs typeface="+mn-cs"/>
              </a:rPr>
              <a:t>When we add A and B , we see that the common region is counted twice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BC8B3B-F010-41B2-AEB1-BB05A91C8A52}"/>
              </a:ext>
            </a:extLst>
          </p:cNvPr>
          <p:cNvSpPr txBox="1"/>
          <p:nvPr/>
        </p:nvSpPr>
        <p:spPr>
          <a:xfrm>
            <a:off x="1495569" y="4790560"/>
            <a:ext cx="6924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ootlight MT Light" panose="0204060206030A020304" pitchFamily="18" charset="0"/>
                <a:ea typeface="+mn-ea"/>
                <a:cs typeface="+mn-cs"/>
              </a:rPr>
              <a:t>Hence when we need to find P(A or B)  = P(A) + P(B)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2F479-4F5C-4F13-9411-17B4C9E33B63}"/>
              </a:ext>
            </a:extLst>
          </p:cNvPr>
          <p:cNvSpPr txBox="1"/>
          <p:nvPr/>
        </p:nvSpPr>
        <p:spPr>
          <a:xfrm>
            <a:off x="8182287" y="4768829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ootlight MT Light" panose="0204060206030A020304" pitchFamily="18" charset="0"/>
                <a:ea typeface="+mn-ea"/>
                <a:cs typeface="+mn-cs"/>
              </a:rPr>
              <a:t>- P(A and B)</a:t>
            </a:r>
          </a:p>
        </p:txBody>
      </p:sp>
    </p:spTree>
    <p:extLst>
      <p:ext uri="{BB962C8B-B14F-4D97-AF65-F5344CB8AC3E}">
        <p14:creationId xmlns:p14="http://schemas.microsoft.com/office/powerpoint/2010/main" val="415304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3710-F690-43A5-BA9B-3B14EC08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638175"/>
            <a:ext cx="6981825" cy="55387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Experiment: throw a dice</a:t>
            </a:r>
          </a:p>
          <a:p>
            <a:r>
              <a:rPr lang="en-US" dirty="0"/>
              <a:t>Sample space: { 1, 2 , 3 ,4 ,5 , 6}</a:t>
            </a:r>
          </a:p>
          <a:p>
            <a:endParaRPr lang="en-US" dirty="0"/>
          </a:p>
          <a:p>
            <a:r>
              <a:rPr lang="en-US" dirty="0"/>
              <a:t>Event A: even number on dice </a:t>
            </a:r>
          </a:p>
          <a:p>
            <a:r>
              <a:rPr lang="en-US" dirty="0"/>
              <a:t>Event B: multiple of three on dice</a:t>
            </a:r>
          </a:p>
          <a:p>
            <a:endParaRPr lang="en-US" dirty="0"/>
          </a:p>
          <a:p>
            <a:r>
              <a:rPr lang="en-US" dirty="0"/>
              <a:t>6 is the common element</a:t>
            </a:r>
          </a:p>
          <a:p>
            <a:r>
              <a:rPr lang="en-US" dirty="0"/>
              <a:t>P(A) = 3/6 </a:t>
            </a:r>
          </a:p>
          <a:p>
            <a:r>
              <a:rPr lang="en-US" dirty="0"/>
              <a:t>P(B) = 2/6 </a:t>
            </a:r>
          </a:p>
          <a:p>
            <a:r>
              <a:rPr lang="en-US" dirty="0"/>
              <a:t>P(A and B) = 1/6</a:t>
            </a:r>
          </a:p>
          <a:p>
            <a:endParaRPr lang="en-US" dirty="0"/>
          </a:p>
          <a:p>
            <a:r>
              <a:rPr lang="en-US" dirty="0"/>
              <a:t>P(A or B) = P(A) + P(B) – P(A and B)</a:t>
            </a:r>
          </a:p>
          <a:p>
            <a:r>
              <a:rPr lang="en-US" dirty="0"/>
              <a:t>P(A or B) = (3/6) + (2/6) – (1/6) = (3+2-1)/ 6 = 4/6</a:t>
            </a:r>
          </a:p>
        </p:txBody>
      </p:sp>
      <p:pic>
        <p:nvPicPr>
          <p:cNvPr id="5" name="Picture 2" descr="A JavaScript function that returns the x,y points of intersection between  two circles? - Stack Overflow">
            <a:extLst>
              <a:ext uri="{FF2B5EF4-FFF2-40B4-BE49-F238E27FC236}">
                <a16:creationId xmlns:a16="http://schemas.microsoft.com/office/drawing/2014/main" id="{D3D78B14-A7C3-456A-8DC2-251576CE4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97" y="1825625"/>
            <a:ext cx="3685999" cy="278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8D8BE2-7F9D-4D57-B401-A06A7F6A0E77}"/>
              </a:ext>
            </a:extLst>
          </p:cNvPr>
          <p:cNvSpPr txBox="1"/>
          <p:nvPr/>
        </p:nvSpPr>
        <p:spPr>
          <a:xfrm>
            <a:off x="7696941" y="2752078"/>
            <a:ext cx="523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724F5-2214-4A09-B1C5-74A4742CC555}"/>
              </a:ext>
            </a:extLst>
          </p:cNvPr>
          <p:cNvSpPr txBox="1"/>
          <p:nvPr/>
        </p:nvSpPr>
        <p:spPr>
          <a:xfrm>
            <a:off x="8945182" y="2957744"/>
            <a:ext cx="52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9BFEB-DC56-4191-9281-439C7A68BB2E}"/>
              </a:ext>
            </a:extLst>
          </p:cNvPr>
          <p:cNvSpPr txBox="1"/>
          <p:nvPr/>
        </p:nvSpPr>
        <p:spPr>
          <a:xfrm>
            <a:off x="10051003" y="2966622"/>
            <a:ext cx="52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04F210-91BE-4C0E-AC75-C31602BC95EB}"/>
              </a:ext>
            </a:extLst>
          </p:cNvPr>
          <p:cNvSpPr txBox="1"/>
          <p:nvPr/>
        </p:nvSpPr>
        <p:spPr>
          <a:xfrm>
            <a:off x="9715131" y="2382746"/>
            <a:ext cx="52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0E37D7-4D2D-4C9C-83AD-C8F0AE82C6E0}"/>
              </a:ext>
            </a:extLst>
          </p:cNvPr>
          <p:cNvSpPr txBox="1"/>
          <p:nvPr/>
        </p:nvSpPr>
        <p:spPr>
          <a:xfrm>
            <a:off x="8058132" y="2382746"/>
            <a:ext cx="52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3631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6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2F016-F47A-46D4-A47A-88384CEA2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 rule of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12C36-E400-43F4-8209-6B430A2E1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217" y="1500282"/>
            <a:ext cx="8403454" cy="59231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Suppose there are 50 students one class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60392B-6DDB-4EE3-BB1C-F2105ACC29DF}"/>
              </a:ext>
            </a:extLst>
          </p:cNvPr>
          <p:cNvSpPr/>
          <p:nvPr/>
        </p:nvSpPr>
        <p:spPr>
          <a:xfrm>
            <a:off x="239697" y="2317071"/>
            <a:ext cx="3622089" cy="230819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D7E03-FA59-4445-BC4B-0ADDCEFE6C34}"/>
              </a:ext>
            </a:extLst>
          </p:cNvPr>
          <p:cNvSpPr txBox="1"/>
          <p:nvPr/>
        </p:nvSpPr>
        <p:spPr>
          <a:xfrm>
            <a:off x="752012" y="2731748"/>
            <a:ext cx="25974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Computer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40 students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B3C779C-F871-4771-A2D4-17E59F2FF2F3}"/>
              </a:ext>
            </a:extLst>
          </p:cNvPr>
          <p:cNvSpPr/>
          <p:nvPr/>
        </p:nvSpPr>
        <p:spPr>
          <a:xfrm>
            <a:off x="6757386" y="2154099"/>
            <a:ext cx="3622089" cy="230819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0766A2-B1C9-47A8-9025-C51D3F509B80}"/>
              </a:ext>
            </a:extLst>
          </p:cNvPr>
          <p:cNvSpPr txBox="1"/>
          <p:nvPr/>
        </p:nvSpPr>
        <p:spPr>
          <a:xfrm>
            <a:off x="7187213" y="2601118"/>
            <a:ext cx="25974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English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30 students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C1EB0A-226D-4155-818E-30EAFDA761CB}"/>
              </a:ext>
            </a:extLst>
          </p:cNvPr>
          <p:cNvSpPr/>
          <p:nvPr/>
        </p:nvSpPr>
        <p:spPr>
          <a:xfrm>
            <a:off x="3861786" y="4435660"/>
            <a:ext cx="3062797" cy="21339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students took Computer and English both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F2E563-435C-4FCE-986B-740EA4A4F91D}"/>
              </a:ext>
            </a:extLst>
          </p:cNvPr>
          <p:cNvCxnSpPr>
            <a:cxnSpLocks/>
          </p:cNvCxnSpPr>
          <p:nvPr/>
        </p:nvCxnSpPr>
        <p:spPr>
          <a:xfrm flipH="1" flipV="1">
            <a:off x="3943165" y="3790804"/>
            <a:ext cx="633273" cy="6714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755AFC-0B42-4B55-94AB-AA88B4486832}"/>
              </a:ext>
            </a:extLst>
          </p:cNvPr>
          <p:cNvCxnSpPr/>
          <p:nvPr/>
        </p:nvCxnSpPr>
        <p:spPr>
          <a:xfrm flipV="1">
            <a:off x="5859262" y="3835153"/>
            <a:ext cx="816746" cy="600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54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CAB53-17FE-40C6-9B48-EEF9682A0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BB92F-CF1E-4ECA-ADE5-AF5E4283B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B76F312-805A-45CD-94C3-B0DA70E58239}"/>
              </a:ext>
            </a:extLst>
          </p:cNvPr>
          <p:cNvSpPr/>
          <p:nvPr/>
        </p:nvSpPr>
        <p:spPr>
          <a:xfrm>
            <a:off x="4151789" y="2624613"/>
            <a:ext cx="3062797" cy="213393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English =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 students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C0726B-9683-4709-9B41-66734B351476}"/>
              </a:ext>
            </a:extLst>
          </p:cNvPr>
          <p:cNvSpPr/>
          <p:nvPr/>
        </p:nvSpPr>
        <p:spPr>
          <a:xfrm>
            <a:off x="676182" y="2624614"/>
            <a:ext cx="3062797" cy="213393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=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 students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2D0298-1065-4A20-8787-BCCA12C45C56}"/>
              </a:ext>
            </a:extLst>
          </p:cNvPr>
          <p:cNvSpPr/>
          <p:nvPr/>
        </p:nvSpPr>
        <p:spPr>
          <a:xfrm>
            <a:off x="7752794" y="2556553"/>
            <a:ext cx="3062797" cy="21339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= 20 students</a:t>
            </a:r>
          </a:p>
        </p:txBody>
      </p:sp>
      <p:sp>
        <p:nvSpPr>
          <p:cNvPr id="7" name="Plus Sign 6">
            <a:extLst>
              <a:ext uri="{FF2B5EF4-FFF2-40B4-BE49-F238E27FC236}">
                <a16:creationId xmlns:a16="http://schemas.microsoft.com/office/drawing/2014/main" id="{0A1664AD-677D-4AF2-B4A1-6F88C5C6F028}"/>
              </a:ext>
            </a:extLst>
          </p:cNvPr>
          <p:cNvSpPr/>
          <p:nvPr/>
        </p:nvSpPr>
        <p:spPr>
          <a:xfrm>
            <a:off x="3835153" y="3429000"/>
            <a:ext cx="316636" cy="441664"/>
          </a:xfrm>
          <a:prstGeom prst="mathPlu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C6048FEE-9282-4258-A1E9-E3941E2FF64B}"/>
              </a:ext>
            </a:extLst>
          </p:cNvPr>
          <p:cNvSpPr/>
          <p:nvPr/>
        </p:nvSpPr>
        <p:spPr>
          <a:xfrm>
            <a:off x="3630967" y="5208440"/>
            <a:ext cx="1606858" cy="92138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9521E-B17F-4809-B34F-A0DB8AB5DDF4}"/>
              </a:ext>
            </a:extLst>
          </p:cNvPr>
          <p:cNvSpPr txBox="1"/>
          <p:nvPr/>
        </p:nvSpPr>
        <p:spPr>
          <a:xfrm>
            <a:off x="5683187" y="5114159"/>
            <a:ext cx="38958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B9BD5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50 students</a:t>
            </a:r>
          </a:p>
        </p:txBody>
      </p:sp>
      <p:sp>
        <p:nvSpPr>
          <p:cNvPr id="11" name="Minus Sign 10">
            <a:extLst>
              <a:ext uri="{FF2B5EF4-FFF2-40B4-BE49-F238E27FC236}">
                <a16:creationId xmlns:a16="http://schemas.microsoft.com/office/drawing/2014/main" id="{650ECE6F-20CD-4083-8FF5-1E9FA901BA4E}"/>
              </a:ext>
            </a:extLst>
          </p:cNvPr>
          <p:cNvSpPr/>
          <p:nvPr/>
        </p:nvSpPr>
        <p:spPr>
          <a:xfrm>
            <a:off x="7296539" y="3429000"/>
            <a:ext cx="456255" cy="44787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59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12DA9-9FA9-434B-8CB3-99D6705C5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368" y="2015732"/>
            <a:ext cx="5938684" cy="395245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Comic Sans MS" panose="030F07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Let H denote the event that head shows up and T denote the event that tail shows up</a:t>
            </a:r>
          </a:p>
          <a:p>
            <a:endParaRPr lang="en-US" sz="2200" dirty="0">
              <a:latin typeface="Comic Sans MS" panose="030F0702030302020204" pitchFamily="66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200" dirty="0">
                <a:latin typeface="Comic Sans MS" panose="030F07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If event H occurs, event T cannot occur.  And if event T occurs , event H cannot occur.</a:t>
            </a:r>
          </a:p>
        </p:txBody>
      </p:sp>
      <p:pic>
        <p:nvPicPr>
          <p:cNvPr id="1026" name="Picture 2" descr="silver and gold round coin">
            <a:extLst>
              <a:ext uri="{FF2B5EF4-FFF2-40B4-BE49-F238E27FC236}">
                <a16:creationId xmlns:a16="http://schemas.microsoft.com/office/drawing/2014/main" id="{D4967394-321C-4E27-AD54-08C31FFAF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t="32832" r="2258" b="7956"/>
          <a:stretch/>
        </p:blipFill>
        <p:spPr bwMode="auto">
          <a:xfrm>
            <a:off x="7495575" y="1907458"/>
            <a:ext cx="4365523" cy="40607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625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D5D6F5-2C17-4288-859E-4584374F7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587A2-030A-4A73-A1B8-F025A6EB0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538" y="703132"/>
            <a:ext cx="4633640" cy="1480775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When the events are joint they have a common area that repeats twice and hence is subtracted once which calculating P(A or B)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683817-031B-40FD-B821-67AE17A45699}"/>
              </a:ext>
            </a:extLst>
          </p:cNvPr>
          <p:cNvSpPr txBox="1">
            <a:spLocks/>
          </p:cNvSpPr>
          <p:nvPr/>
        </p:nvSpPr>
        <p:spPr>
          <a:xfrm>
            <a:off x="6652303" y="703132"/>
            <a:ext cx="4889880" cy="121104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if the events are disjoint or mutually exclusive in that case the addition rule is simple sum of the probability of two individual events.</a:t>
            </a:r>
          </a:p>
        </p:txBody>
      </p:sp>
      <p:pic>
        <p:nvPicPr>
          <p:cNvPr id="5" name="Picture 2" descr="A JavaScript function that returns the x,y points of intersection between  two circles? - Stack Overflow">
            <a:extLst>
              <a:ext uri="{FF2B5EF4-FFF2-40B4-BE49-F238E27FC236}">
                <a16:creationId xmlns:a16="http://schemas.microsoft.com/office/drawing/2014/main" id="{8A782544-BC7E-44B1-99A5-C42F6B2D3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83" y="3339846"/>
            <a:ext cx="3879289" cy="24956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65C8C-2082-4EEF-8002-A1A92A6C34EE}"/>
              </a:ext>
            </a:extLst>
          </p:cNvPr>
          <p:cNvSpPr txBox="1"/>
          <p:nvPr/>
        </p:nvSpPr>
        <p:spPr>
          <a:xfrm>
            <a:off x="3914028" y="4279595"/>
            <a:ext cx="52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8B2E8-8EE0-497E-B1E9-9AA7C79BB597}"/>
              </a:ext>
            </a:extLst>
          </p:cNvPr>
          <p:cNvSpPr txBox="1"/>
          <p:nvPr/>
        </p:nvSpPr>
        <p:spPr>
          <a:xfrm>
            <a:off x="1642110" y="4251945"/>
            <a:ext cx="52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pic>
        <p:nvPicPr>
          <p:cNvPr id="8" name="Picture 2" descr="Two Circles - White Circle Transparent Outside - Free Transparent PNG  Download - PNGkey">
            <a:extLst>
              <a:ext uri="{FF2B5EF4-FFF2-40B4-BE49-F238E27FC236}">
                <a16:creationId xmlns:a16="http://schemas.microsoft.com/office/drawing/2014/main" id="{FCA866E1-E4EE-4052-8771-8BD66DC61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110" y="3339846"/>
            <a:ext cx="3680300" cy="24997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7803AA-F956-47AD-9CD4-9B9F6FF4F95C}"/>
              </a:ext>
            </a:extLst>
          </p:cNvPr>
          <p:cNvSpPr txBox="1"/>
          <p:nvPr/>
        </p:nvSpPr>
        <p:spPr>
          <a:xfrm>
            <a:off x="941537" y="2346405"/>
            <a:ext cx="4592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P(A or B) = P(A) + P(B) – P(A and 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DCF47A-9B6F-4CE2-824B-40F4BFCF4F45}"/>
              </a:ext>
            </a:extLst>
          </p:cNvPr>
          <p:cNvSpPr txBox="1"/>
          <p:nvPr/>
        </p:nvSpPr>
        <p:spPr>
          <a:xfrm>
            <a:off x="7724110" y="2211538"/>
            <a:ext cx="2965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P(A or B) = P(A) + P(B)</a:t>
            </a:r>
          </a:p>
        </p:txBody>
      </p:sp>
    </p:spTree>
    <p:extLst>
      <p:ext uri="{BB962C8B-B14F-4D97-AF65-F5344CB8AC3E}">
        <p14:creationId xmlns:p14="http://schemas.microsoft.com/office/powerpoint/2010/main" val="146473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/>
      <p:bldP spid="7" grpId="0"/>
      <p:bldP spid="2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329C-3245-40BD-8B03-5B8330016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9625"/>
            <a:ext cx="5338665" cy="5367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Experiment: throw a dice</a:t>
            </a:r>
          </a:p>
          <a:p>
            <a:r>
              <a:rPr lang="en-US" dirty="0"/>
              <a:t>Sample space: { 1, 2 , 3 ,4 ,5 , 6}</a:t>
            </a:r>
          </a:p>
          <a:p>
            <a:endParaRPr lang="en-US" dirty="0"/>
          </a:p>
          <a:p>
            <a:r>
              <a:rPr lang="en-US" dirty="0"/>
              <a:t>Event A: even number on dice </a:t>
            </a:r>
          </a:p>
          <a:p>
            <a:r>
              <a:rPr lang="en-US" dirty="0"/>
              <a:t>Event B: odd number on dice</a:t>
            </a:r>
          </a:p>
          <a:p>
            <a:endParaRPr lang="en-US" dirty="0"/>
          </a:p>
          <a:p>
            <a:r>
              <a:rPr lang="en-US" dirty="0"/>
              <a:t>P(A) = 3/6</a:t>
            </a:r>
          </a:p>
          <a:p>
            <a:r>
              <a:rPr lang="en-US" dirty="0"/>
              <a:t>P(B) = 3/6</a:t>
            </a:r>
          </a:p>
          <a:p>
            <a:r>
              <a:rPr lang="en-US" dirty="0"/>
              <a:t>P(A and B) = 0</a:t>
            </a:r>
          </a:p>
          <a:p>
            <a:r>
              <a:rPr lang="en-US" dirty="0"/>
              <a:t>Hence</a:t>
            </a:r>
          </a:p>
          <a:p>
            <a:r>
              <a:rPr lang="en-US" dirty="0"/>
              <a:t>P(A or B) = P(A) + P(B) </a:t>
            </a:r>
          </a:p>
          <a:p>
            <a:r>
              <a:rPr lang="en-US" dirty="0"/>
              <a:t>P(A or B) = (3/6) + (3/6) = 1</a:t>
            </a:r>
          </a:p>
        </p:txBody>
      </p:sp>
      <p:pic>
        <p:nvPicPr>
          <p:cNvPr id="5" name="Picture 2" descr="Two Circles - White Circle Transparent Outside - Free Transparent PNG  Download - PNGkey">
            <a:extLst>
              <a:ext uri="{FF2B5EF4-FFF2-40B4-BE49-F238E27FC236}">
                <a16:creationId xmlns:a16="http://schemas.microsoft.com/office/drawing/2014/main" id="{91FE0765-BCD9-496F-A28D-FC6D9252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999" y="2316656"/>
            <a:ext cx="4812620" cy="206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7BCCB-D53A-4763-9874-DEFDEA5006E0}"/>
              </a:ext>
            </a:extLst>
          </p:cNvPr>
          <p:cNvSpPr txBox="1"/>
          <p:nvPr/>
        </p:nvSpPr>
        <p:spPr>
          <a:xfrm>
            <a:off x="8211845" y="2967335"/>
            <a:ext cx="470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AF85D-41B3-4D10-94B5-8795326227DD}"/>
              </a:ext>
            </a:extLst>
          </p:cNvPr>
          <p:cNvSpPr txBox="1"/>
          <p:nvPr/>
        </p:nvSpPr>
        <p:spPr>
          <a:xfrm>
            <a:off x="9935592" y="2967335"/>
            <a:ext cx="470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A6F77-3B9D-41D1-B005-CF6ACDAB580A}"/>
              </a:ext>
            </a:extLst>
          </p:cNvPr>
          <p:cNvSpPr txBox="1"/>
          <p:nvPr/>
        </p:nvSpPr>
        <p:spPr>
          <a:xfrm>
            <a:off x="7719134" y="3162008"/>
            <a:ext cx="27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E2762D-9B54-4ACC-B0D1-B2ADDEA812DC}"/>
              </a:ext>
            </a:extLst>
          </p:cNvPr>
          <p:cNvSpPr txBox="1"/>
          <p:nvPr/>
        </p:nvSpPr>
        <p:spPr>
          <a:xfrm>
            <a:off x="10467143" y="3162008"/>
            <a:ext cx="27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7780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lver round coins on white surface">
            <a:extLst>
              <a:ext uri="{FF2B5EF4-FFF2-40B4-BE49-F238E27FC236}">
                <a16:creationId xmlns:a16="http://schemas.microsoft.com/office/drawing/2014/main" id="{7C808301-09AE-4F9C-9649-2CF865A48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697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537613-A3F2-4AB3-B5DF-66A91FBE6C16}"/>
              </a:ext>
            </a:extLst>
          </p:cNvPr>
          <p:cNvSpPr txBox="1"/>
          <p:nvPr/>
        </p:nvSpPr>
        <p:spPr>
          <a:xfrm>
            <a:off x="7511142" y="4856804"/>
            <a:ext cx="3741575" cy="89255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outcome of each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toss is independent</a:t>
            </a:r>
          </a:p>
        </p:txBody>
      </p:sp>
    </p:spTree>
    <p:extLst>
      <p:ext uri="{BB962C8B-B14F-4D97-AF65-F5344CB8AC3E}">
        <p14:creationId xmlns:p14="http://schemas.microsoft.com/office/powerpoint/2010/main" val="110204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E4008-A2B9-40F3-BE39-9CC34B5D6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F4E98-E3C8-425F-AC46-E1644D205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white and black dice on brown wooden table">
            <a:extLst>
              <a:ext uri="{FF2B5EF4-FFF2-40B4-BE49-F238E27FC236}">
                <a16:creationId xmlns:a16="http://schemas.microsoft.com/office/drawing/2014/main" id="{3A3C3F01-8FB4-4CB4-A685-AFC2FDB1F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611C35-69FB-49EF-A032-B744505FC5A0}"/>
              </a:ext>
            </a:extLst>
          </p:cNvPr>
          <p:cNvSpPr txBox="1">
            <a:spLocks/>
          </p:cNvSpPr>
          <p:nvPr/>
        </p:nvSpPr>
        <p:spPr>
          <a:xfrm>
            <a:off x="4141237" y="2790220"/>
            <a:ext cx="3061996" cy="1891169"/>
          </a:xfrm>
          <a:prstGeom prst="rect">
            <a:avLst/>
          </a:prstGeom>
          <a:solidFill>
            <a:schemeClr val="dk1">
              <a:alpha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P(A and B)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P(A x B)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P(A ∩ B)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AD366F-9030-425A-A5A9-DDAC952F629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Multiplication rule for independent events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5971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ite and black dice on brown wooden table">
            <a:extLst>
              <a:ext uri="{FF2B5EF4-FFF2-40B4-BE49-F238E27FC236}">
                <a16:creationId xmlns:a16="http://schemas.microsoft.com/office/drawing/2014/main" id="{F353AD7F-7B60-4490-A7A7-28F50C803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4C59F-CD03-4642-B50B-E4E65AB2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Multiplication rule for independent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7A0C5-6B47-41FD-A698-DB54EA15C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1609"/>
            <a:ext cx="9966649" cy="1542665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just"/>
            <a:r>
              <a:rPr lang="en-US" sz="3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If A and B are independent events, then probability of A and B is obtained by multiplying the individual probability of event A and individual probability of event B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34323B-5391-445C-AC91-0DFE972D15E9}"/>
              </a:ext>
            </a:extLst>
          </p:cNvPr>
          <p:cNvSpPr txBox="1">
            <a:spLocks/>
          </p:cNvSpPr>
          <p:nvPr/>
        </p:nvSpPr>
        <p:spPr>
          <a:xfrm>
            <a:off x="2517710" y="4889178"/>
            <a:ext cx="6859555" cy="57856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P(A and B)  = P(A) * P(B)</a:t>
            </a:r>
          </a:p>
        </p:txBody>
      </p:sp>
    </p:spTree>
    <p:extLst>
      <p:ext uri="{BB962C8B-B14F-4D97-AF65-F5344CB8AC3E}">
        <p14:creationId xmlns:p14="http://schemas.microsoft.com/office/powerpoint/2010/main" val="343747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1CFA-DCAF-494F-9CFD-19A4142D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F34F4-8B71-43D8-8F86-1A1296069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82B1DFA-61CF-4BDC-8D6C-0E8875F96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6C8CC6-45B7-4719-BD91-AB139DAA7F66}"/>
              </a:ext>
            </a:extLst>
          </p:cNvPr>
          <p:cNvSpPr txBox="1">
            <a:spLocks/>
          </p:cNvSpPr>
          <p:nvPr/>
        </p:nvSpPr>
        <p:spPr>
          <a:xfrm>
            <a:off x="310717" y="573874"/>
            <a:ext cx="9159853" cy="429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A = toss a coin   B = throw a dice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A84DC0-6E31-41C8-B2BC-C6A1BE36EB8B}"/>
              </a:ext>
            </a:extLst>
          </p:cNvPr>
          <p:cNvSpPr txBox="1">
            <a:spLocks/>
          </p:cNvSpPr>
          <p:nvPr/>
        </p:nvSpPr>
        <p:spPr>
          <a:xfrm>
            <a:off x="242915" y="2456808"/>
            <a:ext cx="9840989" cy="429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Since the two events are independent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03F486-FD62-443F-B988-AE241BB1F257}"/>
              </a:ext>
            </a:extLst>
          </p:cNvPr>
          <p:cNvSpPr txBox="1">
            <a:spLocks/>
          </p:cNvSpPr>
          <p:nvPr/>
        </p:nvSpPr>
        <p:spPr>
          <a:xfrm>
            <a:off x="370434" y="3402219"/>
            <a:ext cx="7601644" cy="429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P(H and 2) = P(H) * P(2)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9CDB39-DDDE-413E-A5E7-326AC869D271}"/>
              </a:ext>
            </a:extLst>
          </p:cNvPr>
          <p:cNvSpPr txBox="1">
            <a:spLocks/>
          </p:cNvSpPr>
          <p:nvPr/>
        </p:nvSpPr>
        <p:spPr>
          <a:xfrm>
            <a:off x="370434" y="4347630"/>
            <a:ext cx="8754905" cy="429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P(H) = 1 / 2 and P(2) = 1/6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B9CFAB-AD14-4CE6-B49B-F364052BF50D}"/>
              </a:ext>
            </a:extLst>
          </p:cNvPr>
          <p:cNvSpPr txBox="1">
            <a:spLocks/>
          </p:cNvSpPr>
          <p:nvPr/>
        </p:nvSpPr>
        <p:spPr>
          <a:xfrm>
            <a:off x="242915" y="5360126"/>
            <a:ext cx="9516905" cy="429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P(H and 2) = 1 / 2 * 1 / 6 = 1/12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5B4B78-1C1E-4E62-B7C5-A9803F72DA2B}"/>
              </a:ext>
            </a:extLst>
          </p:cNvPr>
          <p:cNvSpPr txBox="1">
            <a:spLocks/>
          </p:cNvSpPr>
          <p:nvPr/>
        </p:nvSpPr>
        <p:spPr>
          <a:xfrm>
            <a:off x="522834" y="1519285"/>
            <a:ext cx="7601644" cy="429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To find: P(H and 2)</a:t>
            </a:r>
          </a:p>
        </p:txBody>
      </p:sp>
    </p:spTree>
    <p:extLst>
      <p:ext uri="{BB962C8B-B14F-4D97-AF65-F5344CB8AC3E}">
        <p14:creationId xmlns:p14="http://schemas.microsoft.com/office/powerpoint/2010/main" val="362308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 build="p"/>
      <p:bldP spid="9" grpId="0" build="p"/>
      <p:bldP spid="10" grpId="0" build="p"/>
      <p:bldP spid="1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ite and black dice on brown wooden table">
            <a:extLst>
              <a:ext uri="{FF2B5EF4-FFF2-40B4-BE49-F238E27FC236}">
                <a16:creationId xmlns:a16="http://schemas.microsoft.com/office/drawing/2014/main" id="{DF97F793-0776-4715-BA82-BD4AF7B10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605E8B-0D66-44E0-AF2E-C8A99A55A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Conditional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0A732-38D7-4029-82EF-B1F5DE14D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2189519"/>
            <a:ext cx="10515600" cy="181331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just"/>
            <a:r>
              <a:rPr lang="en-US" sz="34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In a scenario when some information about the selection is already given, based on that finding the probability of another event is called conditional probability.</a:t>
            </a:r>
          </a:p>
          <a:p>
            <a:pPr algn="just"/>
            <a:endParaRPr lang="en-US" sz="3400" b="1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EC8AF0-428C-46B1-AEC3-9025222D7272}"/>
              </a:ext>
            </a:extLst>
          </p:cNvPr>
          <p:cNvSpPr txBox="1">
            <a:spLocks/>
          </p:cNvSpPr>
          <p:nvPr/>
        </p:nvSpPr>
        <p:spPr>
          <a:xfrm>
            <a:off x="2135155" y="4686948"/>
            <a:ext cx="7055498" cy="57551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Probability of A given B = P(A | B)</a:t>
            </a:r>
          </a:p>
        </p:txBody>
      </p:sp>
    </p:spTree>
    <p:extLst>
      <p:ext uri="{BB962C8B-B14F-4D97-AF65-F5344CB8AC3E}">
        <p14:creationId xmlns:p14="http://schemas.microsoft.com/office/powerpoint/2010/main" val="12173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54F53FF-C234-4C6A-9699-3085C98B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C6641-C5C6-472A-B2A6-5E424CBCE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68" y="426032"/>
            <a:ext cx="11394233" cy="5666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60% students select Mathematics and 40% select Computer Science. Out of those who select Mathematics 20% select English and out of those who select Computer Science 30% select English.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Given: P(M) = 0.60   P(C ) = 0.40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If a student has chosen M, then the probability of English is 20% , here a condition is already given, it is written as: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P(E | M) = 0.20  </a:t>
            </a:r>
          </a:p>
          <a:p>
            <a:pPr marL="0" indent="0">
              <a:buNone/>
            </a:pPr>
            <a:r>
              <a:rPr lang="en-US" u="sng" dirty="0">
                <a:solidFill>
                  <a:srgbClr val="FFFF00"/>
                </a:solidFill>
              </a:rPr>
              <a:t>It is read as probability of English, given the student is from Mathematics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Similarly, P(E | C) = 0.30</a:t>
            </a:r>
          </a:p>
        </p:txBody>
      </p:sp>
    </p:spTree>
    <p:extLst>
      <p:ext uri="{BB962C8B-B14F-4D97-AF65-F5344CB8AC3E}">
        <p14:creationId xmlns:p14="http://schemas.microsoft.com/office/powerpoint/2010/main" val="81941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70270-F440-4982-916C-40EE5A49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81AD0-8104-44AE-B747-7721E3128AF8}"/>
              </a:ext>
            </a:extLst>
          </p:cNvPr>
          <p:cNvSpPr txBox="1"/>
          <p:nvPr/>
        </p:nvSpPr>
        <p:spPr>
          <a:xfrm>
            <a:off x="2563586" y="3429000"/>
            <a:ext cx="935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Student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619944-7587-4A47-8A2B-A1D52829CE8D}"/>
              </a:ext>
            </a:extLst>
          </p:cNvPr>
          <p:cNvCxnSpPr>
            <a:cxnSpLocks/>
          </p:cNvCxnSpPr>
          <p:nvPr/>
        </p:nvCxnSpPr>
        <p:spPr>
          <a:xfrm flipV="1">
            <a:off x="3590963" y="2536290"/>
            <a:ext cx="1384095" cy="10589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771C8B-CC2E-43F7-8631-4981740969A6}"/>
              </a:ext>
            </a:extLst>
          </p:cNvPr>
          <p:cNvCxnSpPr>
            <a:cxnSpLocks/>
          </p:cNvCxnSpPr>
          <p:nvPr/>
        </p:nvCxnSpPr>
        <p:spPr>
          <a:xfrm>
            <a:off x="3590963" y="3598259"/>
            <a:ext cx="1486396" cy="10299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1575D8-59DD-4325-A63C-52C6C706EC2C}"/>
              </a:ext>
            </a:extLst>
          </p:cNvPr>
          <p:cNvSpPr txBox="1"/>
          <p:nvPr/>
        </p:nvSpPr>
        <p:spPr>
          <a:xfrm>
            <a:off x="4985375" y="2218194"/>
            <a:ext cx="542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9BDDF6-68E1-452F-A7D2-844626985CF3}"/>
              </a:ext>
            </a:extLst>
          </p:cNvPr>
          <p:cNvSpPr txBox="1"/>
          <p:nvPr/>
        </p:nvSpPr>
        <p:spPr>
          <a:xfrm>
            <a:off x="5096541" y="4548930"/>
            <a:ext cx="447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216DA518-B5B7-43E1-8E38-4B013926DF5C}"/>
              </a:ext>
            </a:extLst>
          </p:cNvPr>
          <p:cNvSpPr txBox="1"/>
          <p:nvPr/>
        </p:nvSpPr>
        <p:spPr>
          <a:xfrm>
            <a:off x="3520072" y="2515627"/>
            <a:ext cx="1082348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P( M) = 0.60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83147DD-5B8F-44C9-A6C0-A273605ABD00}"/>
              </a:ext>
            </a:extLst>
          </p:cNvPr>
          <p:cNvSpPr txBox="1"/>
          <p:nvPr/>
        </p:nvSpPr>
        <p:spPr>
          <a:xfrm>
            <a:off x="3531293" y="4241153"/>
            <a:ext cx="105990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P( C ) = 0.40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ED07B3-B824-4C04-954D-4CFF3E951835}"/>
              </a:ext>
            </a:extLst>
          </p:cNvPr>
          <p:cNvCxnSpPr>
            <a:cxnSpLocks/>
          </p:cNvCxnSpPr>
          <p:nvPr/>
        </p:nvCxnSpPr>
        <p:spPr>
          <a:xfrm flipV="1">
            <a:off x="5320243" y="1333699"/>
            <a:ext cx="1859813" cy="10817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A1802D-BE98-4950-A964-97C5E308FD8C}"/>
              </a:ext>
            </a:extLst>
          </p:cNvPr>
          <p:cNvCxnSpPr>
            <a:cxnSpLocks/>
          </p:cNvCxnSpPr>
          <p:nvPr/>
        </p:nvCxnSpPr>
        <p:spPr>
          <a:xfrm>
            <a:off x="5554681" y="4757023"/>
            <a:ext cx="1790369" cy="8277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4C845C-713E-4CE3-A2EA-5D5702883794}"/>
              </a:ext>
            </a:extLst>
          </p:cNvPr>
          <p:cNvCxnSpPr>
            <a:cxnSpLocks/>
          </p:cNvCxnSpPr>
          <p:nvPr/>
        </p:nvCxnSpPr>
        <p:spPr>
          <a:xfrm>
            <a:off x="5294405" y="2433654"/>
            <a:ext cx="1957584" cy="69339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07E96C-EBAD-459F-A5B5-724365AB663E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543945" y="3924878"/>
            <a:ext cx="1801105" cy="8087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19903F-64EA-4DE7-B4FF-ED8CB02124A8}"/>
              </a:ext>
            </a:extLst>
          </p:cNvPr>
          <p:cNvSpPr txBox="1"/>
          <p:nvPr/>
        </p:nvSpPr>
        <p:spPr>
          <a:xfrm>
            <a:off x="7239549" y="1027906"/>
            <a:ext cx="329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DFC9E-C198-4F03-8BF8-3D88667FF604}"/>
              </a:ext>
            </a:extLst>
          </p:cNvPr>
          <p:cNvSpPr txBox="1"/>
          <p:nvPr/>
        </p:nvSpPr>
        <p:spPr>
          <a:xfrm>
            <a:off x="7251989" y="2960619"/>
            <a:ext cx="78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Not 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DCF9DD-9C05-42DA-AFE7-5B0DD371919D}"/>
              </a:ext>
            </a:extLst>
          </p:cNvPr>
          <p:cNvSpPr txBox="1"/>
          <p:nvPr/>
        </p:nvSpPr>
        <p:spPr>
          <a:xfrm>
            <a:off x="7404543" y="3718274"/>
            <a:ext cx="329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39E874-CFC0-4105-AB77-723AE624951F}"/>
              </a:ext>
            </a:extLst>
          </p:cNvPr>
          <p:cNvSpPr txBox="1"/>
          <p:nvPr/>
        </p:nvSpPr>
        <p:spPr>
          <a:xfrm>
            <a:off x="7404543" y="5427660"/>
            <a:ext cx="78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Not 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16248FB3-777E-42C8-A03A-EC01CDB7B921}"/>
              </a:ext>
            </a:extLst>
          </p:cNvPr>
          <p:cNvSpPr txBox="1"/>
          <p:nvPr/>
        </p:nvSpPr>
        <p:spPr>
          <a:xfrm>
            <a:off x="5525170" y="1328111"/>
            <a:ext cx="1180131" cy="29238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P( E|M) = 0.20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4DB818AF-B34D-47CF-91FC-5F4FD8801163}"/>
              </a:ext>
            </a:extLst>
          </p:cNvPr>
          <p:cNvSpPr txBox="1"/>
          <p:nvPr/>
        </p:nvSpPr>
        <p:spPr>
          <a:xfrm>
            <a:off x="5582878" y="3870013"/>
            <a:ext cx="1122423" cy="29238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P( E|C) = 0.30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DC65E786-5656-4D24-AA25-2F65F509420C}"/>
              </a:ext>
            </a:extLst>
          </p:cNvPr>
          <p:cNvSpPr txBox="1"/>
          <p:nvPr/>
        </p:nvSpPr>
        <p:spPr>
          <a:xfrm>
            <a:off x="5525170" y="2838475"/>
            <a:ext cx="1218603" cy="29238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P( E'|M) = 0.80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7C613D45-F250-41D7-B52D-8C2BCB0F8244}"/>
              </a:ext>
            </a:extLst>
          </p:cNvPr>
          <p:cNvSpPr txBox="1"/>
          <p:nvPr/>
        </p:nvSpPr>
        <p:spPr>
          <a:xfrm>
            <a:off x="5525170" y="5385233"/>
            <a:ext cx="1160895" cy="29238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P( E'|C) = 0.70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89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ite and black dice on brown wooden table">
            <a:extLst>
              <a:ext uri="{FF2B5EF4-FFF2-40B4-BE49-F238E27FC236}">
                <a16:creationId xmlns:a16="http://schemas.microsoft.com/office/drawing/2014/main" id="{ED3623F4-07A3-4D7B-8DF4-82E710828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79069C-C421-4B7B-B556-3929DAAC0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Multiplication rule based on conditional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74C73-9BA1-4D01-A0F4-C0463B29B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8453" cy="1076195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When A and B are not independent events, probability of A and B can be expressed with help of conditional probability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805858-1FF2-4724-BF2D-0BC77063EAAE}"/>
              </a:ext>
            </a:extLst>
          </p:cNvPr>
          <p:cNvSpPr txBox="1">
            <a:spLocks/>
          </p:cNvSpPr>
          <p:nvPr/>
        </p:nvSpPr>
        <p:spPr>
          <a:xfrm>
            <a:off x="2427513" y="4347966"/>
            <a:ext cx="6455229" cy="485291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P(A and B) = P(A | B) * P(B)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877FB9-119D-4014-A2ED-715F4CD278A3}"/>
              </a:ext>
            </a:extLst>
          </p:cNvPr>
          <p:cNvSpPr txBox="1">
            <a:spLocks/>
          </p:cNvSpPr>
          <p:nvPr/>
        </p:nvSpPr>
        <p:spPr>
          <a:xfrm>
            <a:off x="466531" y="5104884"/>
            <a:ext cx="11094098" cy="575421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Conditional probability of A [ P(A|B)] * probability of the condition [ P(B) ]</a:t>
            </a:r>
          </a:p>
        </p:txBody>
      </p:sp>
    </p:spTree>
    <p:extLst>
      <p:ext uri="{BB962C8B-B14F-4D97-AF65-F5344CB8AC3E}">
        <p14:creationId xmlns:p14="http://schemas.microsoft.com/office/powerpoint/2010/main" val="182234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203C7-9DC5-44CB-BFF2-00308024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8E83-3B8A-4DCF-90D5-1A81C8CFC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411" y="2210373"/>
            <a:ext cx="7230305" cy="164186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indent="0" algn="ctr">
              <a:buNone/>
            </a:pPr>
            <a:r>
              <a:rPr lang="en-US" sz="3000" b="1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Footlight MT Light" panose="0204060206030A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When the occurrence of one event , guarantees the non-occurrence of another event they are called mutually exclusive.</a:t>
            </a:r>
          </a:p>
        </p:txBody>
      </p:sp>
    </p:spTree>
    <p:extLst>
      <p:ext uri="{BB962C8B-B14F-4D97-AF65-F5344CB8AC3E}">
        <p14:creationId xmlns:p14="http://schemas.microsoft.com/office/powerpoint/2010/main" val="311302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781AD0-8104-44AE-B747-7721E3128AF8}"/>
              </a:ext>
            </a:extLst>
          </p:cNvPr>
          <p:cNvSpPr txBox="1"/>
          <p:nvPr/>
        </p:nvSpPr>
        <p:spPr>
          <a:xfrm>
            <a:off x="1108009" y="3429000"/>
            <a:ext cx="935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Student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619944-7587-4A47-8A2B-A1D52829CE8D}"/>
              </a:ext>
            </a:extLst>
          </p:cNvPr>
          <p:cNvCxnSpPr>
            <a:cxnSpLocks/>
          </p:cNvCxnSpPr>
          <p:nvPr/>
        </p:nvCxnSpPr>
        <p:spPr>
          <a:xfrm flipV="1">
            <a:off x="2135386" y="2536290"/>
            <a:ext cx="1384095" cy="10589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771C8B-CC2E-43F7-8631-4981740969A6}"/>
              </a:ext>
            </a:extLst>
          </p:cNvPr>
          <p:cNvCxnSpPr>
            <a:cxnSpLocks/>
          </p:cNvCxnSpPr>
          <p:nvPr/>
        </p:nvCxnSpPr>
        <p:spPr>
          <a:xfrm>
            <a:off x="2135386" y="3598259"/>
            <a:ext cx="1486396" cy="10299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1575D8-59DD-4325-A63C-52C6C706EC2C}"/>
              </a:ext>
            </a:extLst>
          </p:cNvPr>
          <p:cNvSpPr txBox="1"/>
          <p:nvPr/>
        </p:nvSpPr>
        <p:spPr>
          <a:xfrm>
            <a:off x="3529798" y="2218194"/>
            <a:ext cx="542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9BDDF6-68E1-452F-A7D2-844626985CF3}"/>
              </a:ext>
            </a:extLst>
          </p:cNvPr>
          <p:cNvSpPr txBox="1"/>
          <p:nvPr/>
        </p:nvSpPr>
        <p:spPr>
          <a:xfrm>
            <a:off x="3640964" y="4548930"/>
            <a:ext cx="447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216DA518-B5B7-43E1-8E38-4B013926DF5C}"/>
              </a:ext>
            </a:extLst>
          </p:cNvPr>
          <p:cNvSpPr txBox="1"/>
          <p:nvPr/>
        </p:nvSpPr>
        <p:spPr>
          <a:xfrm>
            <a:off x="2064495" y="2515627"/>
            <a:ext cx="1082348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P( M) = 0.60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83147DD-5B8F-44C9-A6C0-A273605ABD00}"/>
              </a:ext>
            </a:extLst>
          </p:cNvPr>
          <p:cNvSpPr txBox="1"/>
          <p:nvPr/>
        </p:nvSpPr>
        <p:spPr>
          <a:xfrm>
            <a:off x="2075716" y="4241153"/>
            <a:ext cx="105990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P( C ) = 0.40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ED07B3-B824-4C04-954D-4CFF3E951835}"/>
              </a:ext>
            </a:extLst>
          </p:cNvPr>
          <p:cNvCxnSpPr>
            <a:cxnSpLocks/>
          </p:cNvCxnSpPr>
          <p:nvPr/>
        </p:nvCxnSpPr>
        <p:spPr>
          <a:xfrm flipV="1">
            <a:off x="3864666" y="1333699"/>
            <a:ext cx="1859813" cy="10817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A1802D-BE98-4950-A964-97C5E308FD8C}"/>
              </a:ext>
            </a:extLst>
          </p:cNvPr>
          <p:cNvCxnSpPr>
            <a:cxnSpLocks/>
          </p:cNvCxnSpPr>
          <p:nvPr/>
        </p:nvCxnSpPr>
        <p:spPr>
          <a:xfrm>
            <a:off x="4099104" y="4757023"/>
            <a:ext cx="1790369" cy="8277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4C845C-713E-4CE3-A2EA-5D5702883794}"/>
              </a:ext>
            </a:extLst>
          </p:cNvPr>
          <p:cNvCxnSpPr>
            <a:cxnSpLocks/>
          </p:cNvCxnSpPr>
          <p:nvPr/>
        </p:nvCxnSpPr>
        <p:spPr>
          <a:xfrm>
            <a:off x="3838828" y="2433654"/>
            <a:ext cx="1957584" cy="69339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07E96C-EBAD-459F-A5B5-724365AB663E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088368" y="3924878"/>
            <a:ext cx="1801105" cy="8087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19903F-64EA-4DE7-B4FF-ED8CB02124A8}"/>
              </a:ext>
            </a:extLst>
          </p:cNvPr>
          <p:cNvSpPr txBox="1"/>
          <p:nvPr/>
        </p:nvSpPr>
        <p:spPr>
          <a:xfrm>
            <a:off x="5783972" y="1027906"/>
            <a:ext cx="329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DFC9E-C198-4F03-8BF8-3D88667FF604}"/>
              </a:ext>
            </a:extLst>
          </p:cNvPr>
          <p:cNvSpPr txBox="1"/>
          <p:nvPr/>
        </p:nvSpPr>
        <p:spPr>
          <a:xfrm>
            <a:off x="5796412" y="2960619"/>
            <a:ext cx="78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Not 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DCF9DD-9C05-42DA-AFE7-5B0DD371919D}"/>
              </a:ext>
            </a:extLst>
          </p:cNvPr>
          <p:cNvSpPr txBox="1"/>
          <p:nvPr/>
        </p:nvSpPr>
        <p:spPr>
          <a:xfrm>
            <a:off x="5948966" y="3718274"/>
            <a:ext cx="329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39E874-CFC0-4105-AB77-723AE624951F}"/>
              </a:ext>
            </a:extLst>
          </p:cNvPr>
          <p:cNvSpPr txBox="1"/>
          <p:nvPr/>
        </p:nvSpPr>
        <p:spPr>
          <a:xfrm>
            <a:off x="5948966" y="5427660"/>
            <a:ext cx="78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Not 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16248FB3-777E-42C8-A03A-EC01CDB7B921}"/>
              </a:ext>
            </a:extLst>
          </p:cNvPr>
          <p:cNvSpPr txBox="1"/>
          <p:nvPr/>
        </p:nvSpPr>
        <p:spPr>
          <a:xfrm>
            <a:off x="4069593" y="1328111"/>
            <a:ext cx="1180131" cy="29238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P( E|M) = 0.20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4DB818AF-B34D-47CF-91FC-5F4FD8801163}"/>
              </a:ext>
            </a:extLst>
          </p:cNvPr>
          <p:cNvSpPr txBox="1"/>
          <p:nvPr/>
        </p:nvSpPr>
        <p:spPr>
          <a:xfrm>
            <a:off x="4127301" y="3870013"/>
            <a:ext cx="1122423" cy="29238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P( E|C) = 0.30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DC65E786-5656-4D24-AA25-2F65F509420C}"/>
              </a:ext>
            </a:extLst>
          </p:cNvPr>
          <p:cNvSpPr txBox="1"/>
          <p:nvPr/>
        </p:nvSpPr>
        <p:spPr>
          <a:xfrm>
            <a:off x="4069593" y="2838475"/>
            <a:ext cx="1218603" cy="29238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P( E'|M) = 0.80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7C613D45-F250-41D7-B52D-8C2BCB0F8244}"/>
              </a:ext>
            </a:extLst>
          </p:cNvPr>
          <p:cNvSpPr txBox="1"/>
          <p:nvPr/>
        </p:nvSpPr>
        <p:spPr>
          <a:xfrm>
            <a:off x="4069593" y="5385233"/>
            <a:ext cx="1160895" cy="29238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P( E'|C) = 0.70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B6C7DAAC-361D-4E5C-8979-1FF72396C58B}"/>
              </a:ext>
            </a:extLst>
          </p:cNvPr>
          <p:cNvSpPr txBox="1"/>
          <p:nvPr/>
        </p:nvSpPr>
        <p:spPr>
          <a:xfrm>
            <a:off x="7016113" y="243826"/>
            <a:ext cx="2757293" cy="492443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Multiplication rule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1DD2A733-43AE-4094-9B6B-CB03BD093E62}"/>
              </a:ext>
            </a:extLst>
          </p:cNvPr>
          <p:cNvSpPr txBox="1"/>
          <p:nvPr/>
        </p:nvSpPr>
        <p:spPr>
          <a:xfrm>
            <a:off x="7016113" y="923058"/>
            <a:ext cx="3300904" cy="6463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P(M and E)  =  P( E|M) * P(M)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= 0.20 * 0.60  =  0.12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90DDE0C4-663A-4E1F-AD62-A734E36EBA17}"/>
              </a:ext>
            </a:extLst>
          </p:cNvPr>
          <p:cNvSpPr txBox="1"/>
          <p:nvPr/>
        </p:nvSpPr>
        <p:spPr>
          <a:xfrm>
            <a:off x="7016113" y="2586277"/>
            <a:ext cx="3724096" cy="6463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P(M and Not E)  =  P( E’|M) * P(M)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  = 0.80 * 0.60  =  0.48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3A247B02-9B2F-43D2-AF36-69234C5D7403}"/>
              </a:ext>
            </a:extLst>
          </p:cNvPr>
          <p:cNvSpPr txBox="1"/>
          <p:nvPr/>
        </p:nvSpPr>
        <p:spPr>
          <a:xfrm>
            <a:off x="7016113" y="3596975"/>
            <a:ext cx="3248005" cy="6463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P(C and E)  =  P( E|C) * P(C)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= 0.30 * 0.40  =  0.12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7C9FCC12-7EB6-4CFD-AB7D-FC986F062328}"/>
              </a:ext>
            </a:extLst>
          </p:cNvPr>
          <p:cNvSpPr txBox="1"/>
          <p:nvPr/>
        </p:nvSpPr>
        <p:spPr>
          <a:xfrm>
            <a:off x="7016113" y="5233156"/>
            <a:ext cx="3724096" cy="6463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P(C and Not E)  =  P( E’|C) * P(C)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  = 0.70 * 0.40  =  0.28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657FED-EDCB-4205-881E-FA946E02F45E}"/>
              </a:ext>
            </a:extLst>
          </p:cNvPr>
          <p:cNvCxnSpPr/>
          <p:nvPr/>
        </p:nvCxnSpPr>
        <p:spPr>
          <a:xfrm flipH="1">
            <a:off x="2528596" y="1810139"/>
            <a:ext cx="261257" cy="53184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434DE40-8F8F-42C7-929B-42812D149217}"/>
              </a:ext>
            </a:extLst>
          </p:cNvPr>
          <p:cNvCxnSpPr/>
          <p:nvPr/>
        </p:nvCxnSpPr>
        <p:spPr>
          <a:xfrm flipH="1">
            <a:off x="4640709" y="788889"/>
            <a:ext cx="261257" cy="53184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F8C7364-5C0C-434D-A5BC-2BEEF642C172}"/>
              </a:ext>
            </a:extLst>
          </p:cNvPr>
          <p:cNvCxnSpPr/>
          <p:nvPr/>
        </p:nvCxnSpPr>
        <p:spPr>
          <a:xfrm flipH="1">
            <a:off x="2831884" y="1992403"/>
            <a:ext cx="261257" cy="531845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ED21C16-D9EB-4F22-B53E-58F4E64DECB1}"/>
              </a:ext>
            </a:extLst>
          </p:cNvPr>
          <p:cNvCxnSpPr/>
          <p:nvPr/>
        </p:nvCxnSpPr>
        <p:spPr>
          <a:xfrm flipH="1">
            <a:off x="4712879" y="2306630"/>
            <a:ext cx="261257" cy="531845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7E8D44-9145-4B3D-ABB5-E2FC7F7544EE}"/>
              </a:ext>
            </a:extLst>
          </p:cNvPr>
          <p:cNvCxnSpPr/>
          <p:nvPr/>
        </p:nvCxnSpPr>
        <p:spPr>
          <a:xfrm flipH="1">
            <a:off x="2546801" y="3676074"/>
            <a:ext cx="261257" cy="53184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D56C4AD-9E0B-4A47-82AC-4F1FC9178645}"/>
              </a:ext>
            </a:extLst>
          </p:cNvPr>
          <p:cNvCxnSpPr/>
          <p:nvPr/>
        </p:nvCxnSpPr>
        <p:spPr>
          <a:xfrm flipH="1">
            <a:off x="4768379" y="3383469"/>
            <a:ext cx="261257" cy="53184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08CE716-383F-4F09-9E4B-C91E4AEF7CEE}"/>
              </a:ext>
            </a:extLst>
          </p:cNvPr>
          <p:cNvCxnSpPr/>
          <p:nvPr/>
        </p:nvCxnSpPr>
        <p:spPr>
          <a:xfrm flipH="1">
            <a:off x="2943324" y="3750284"/>
            <a:ext cx="261257" cy="531845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489BC8E-8BC9-438A-BA54-E2B754C6057A}"/>
              </a:ext>
            </a:extLst>
          </p:cNvPr>
          <p:cNvCxnSpPr/>
          <p:nvPr/>
        </p:nvCxnSpPr>
        <p:spPr>
          <a:xfrm flipH="1">
            <a:off x="4640709" y="4814038"/>
            <a:ext cx="261257" cy="531845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59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ght bulb">
            <a:extLst>
              <a:ext uri="{FF2B5EF4-FFF2-40B4-BE49-F238E27FC236}">
                <a16:creationId xmlns:a16="http://schemas.microsoft.com/office/drawing/2014/main" id="{4F545AAE-6274-458A-8373-D074E9C8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A2994-81EB-4571-8695-4741B03C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Formula of conditional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8805D-BF25-4CB1-87E6-ED99EFCAB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760"/>
            <a:ext cx="9901335" cy="2391811"/>
          </a:xfr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know that P(A and B) = P(A|B) * P(B)</a:t>
            </a:r>
          </a:p>
          <a:p>
            <a:r>
              <a:rPr lang="en-US" dirty="0">
                <a:solidFill>
                  <a:schemeClr val="bg1"/>
                </a:solidFill>
              </a:rPr>
              <a:t>From this we get conditional probability as: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P(A|B) = P(A and B) / P(B)</a:t>
            </a:r>
          </a:p>
        </p:txBody>
      </p:sp>
    </p:spTree>
    <p:extLst>
      <p:ext uri="{BB962C8B-B14F-4D97-AF65-F5344CB8AC3E}">
        <p14:creationId xmlns:p14="http://schemas.microsoft.com/office/powerpoint/2010/main" val="96392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CBC47-DAF0-49EF-889D-E2E87D81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77BC6-A750-4940-9E42-2D86AE117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95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and yellow fire illustration">
            <a:extLst>
              <a:ext uri="{FF2B5EF4-FFF2-40B4-BE49-F238E27FC236}">
                <a16:creationId xmlns:a16="http://schemas.microsoft.com/office/drawing/2014/main" id="{F56E4A2C-B703-4FF3-8487-E3F7164C9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F3922-E408-4FAF-96BB-3DC8196F6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4587" y="676087"/>
            <a:ext cx="8243027" cy="275291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45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If A and B are mutually exclusive events, this implies A and B cannot occur together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DDACC8-59E9-4F7E-A559-66D58A62D191}"/>
              </a:ext>
            </a:extLst>
          </p:cNvPr>
          <p:cNvSpPr txBox="1">
            <a:spLocks/>
          </p:cNvSpPr>
          <p:nvPr/>
        </p:nvSpPr>
        <p:spPr>
          <a:xfrm>
            <a:off x="3831554" y="4260816"/>
            <a:ext cx="4528891" cy="73397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P( A and B) = 0</a:t>
            </a:r>
          </a:p>
        </p:txBody>
      </p:sp>
    </p:spTree>
    <p:extLst>
      <p:ext uri="{BB962C8B-B14F-4D97-AF65-F5344CB8AC3E}">
        <p14:creationId xmlns:p14="http://schemas.microsoft.com/office/powerpoint/2010/main" val="38908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F53C-150E-495B-8A5B-728A0D17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B9D2A5-0959-451B-96FE-1541D9378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4834"/>
            <a:ext cx="9742714" cy="16033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latin typeface="Bradley Hand ITC" panose="03070402050302030203" pitchFamily="66" charset="0"/>
              </a:rPr>
              <a:t>Lets check it out: </a:t>
            </a:r>
          </a:p>
          <a:p>
            <a:pPr marL="0" indent="0" algn="ctr">
              <a:buNone/>
            </a:pPr>
            <a:r>
              <a:rPr lang="en-US" sz="4800" b="1" dirty="0">
                <a:latin typeface="Bradley Hand ITC" panose="03070402050302030203" pitchFamily="66" charset="0"/>
              </a:rPr>
              <a:t>{1 ,2 , 3 , 4 ,5  6}</a:t>
            </a:r>
          </a:p>
          <a:p>
            <a:endParaRPr lang="en-US" sz="2600" b="1" dirty="0">
              <a:latin typeface="Bradley Hand ITC" panose="03070402050302030203" pitchFamily="66" charset="0"/>
            </a:endParaRPr>
          </a:p>
          <a:p>
            <a:pPr marL="0" indent="0">
              <a:buNone/>
            </a:pPr>
            <a:endParaRPr lang="en-US" sz="2600" b="1" dirty="0">
              <a:latin typeface="Bradley Hand ITC" panose="03070402050302030203" pitchFamily="66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2572E5-96B6-48F6-944E-D1EC58D77964}"/>
              </a:ext>
            </a:extLst>
          </p:cNvPr>
          <p:cNvSpPr/>
          <p:nvPr/>
        </p:nvSpPr>
        <p:spPr>
          <a:xfrm>
            <a:off x="4278086" y="3452325"/>
            <a:ext cx="597160" cy="746449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6A606526-58A0-4EC7-A439-47A5193BF308}"/>
              </a:ext>
            </a:extLst>
          </p:cNvPr>
          <p:cNvSpPr/>
          <p:nvPr/>
        </p:nvSpPr>
        <p:spPr>
          <a:xfrm>
            <a:off x="5136577" y="3998947"/>
            <a:ext cx="340568" cy="373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2E125F33-9E09-4BE8-9BE8-1C943A5A86E3}"/>
              </a:ext>
            </a:extLst>
          </p:cNvPr>
          <p:cNvSpPr/>
          <p:nvPr/>
        </p:nvSpPr>
        <p:spPr>
          <a:xfrm>
            <a:off x="3698810" y="4012161"/>
            <a:ext cx="340568" cy="373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69111E3A-85D9-47E7-B853-32D53A079A7B}"/>
              </a:ext>
            </a:extLst>
          </p:cNvPr>
          <p:cNvSpPr/>
          <p:nvPr/>
        </p:nvSpPr>
        <p:spPr>
          <a:xfrm>
            <a:off x="5997253" y="3980959"/>
            <a:ext cx="340568" cy="373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ED6CFBC6-AD93-438D-A74B-8FB35A9A7739}"/>
              </a:ext>
            </a:extLst>
          </p:cNvPr>
          <p:cNvSpPr/>
          <p:nvPr/>
        </p:nvSpPr>
        <p:spPr>
          <a:xfrm>
            <a:off x="6687645" y="4012160"/>
            <a:ext cx="340568" cy="373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BB5E707-7796-4C5E-B025-B2F75F563C3E}"/>
              </a:ext>
            </a:extLst>
          </p:cNvPr>
          <p:cNvSpPr/>
          <p:nvPr/>
        </p:nvSpPr>
        <p:spPr>
          <a:xfrm>
            <a:off x="7353229" y="3996413"/>
            <a:ext cx="340568" cy="373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29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C4184-8CA1-44F9-82B5-DBC0CD50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608" y="2231973"/>
            <a:ext cx="4436623" cy="2808513"/>
          </a:xfrm>
        </p:spPr>
        <p:txBody>
          <a:bodyPr>
            <a:normAutofit/>
          </a:bodyPr>
          <a:lstStyle/>
          <a:p>
            <a:r>
              <a:rPr lang="en-US" sz="2200" dirty="0"/>
              <a:t>Let S = {H , T}</a:t>
            </a:r>
          </a:p>
          <a:p>
            <a:r>
              <a:rPr lang="en-US" sz="2200" dirty="0"/>
              <a:t>P(H) = ½ </a:t>
            </a:r>
          </a:p>
          <a:p>
            <a:r>
              <a:rPr lang="en-US" sz="2200" dirty="0"/>
              <a:t>P(T) = ½</a:t>
            </a:r>
          </a:p>
          <a:p>
            <a:r>
              <a:rPr lang="en-US" sz="2200" dirty="0"/>
              <a:t>P(H) + P(T) = ½ + ½ = 1</a:t>
            </a:r>
          </a:p>
          <a:p>
            <a:r>
              <a:rPr lang="en-US" sz="2200" dirty="0"/>
              <a:t>P( S) = P(H) + P(T) = 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9204B27-BE7D-49D3-9D55-9A829CBD5AB0}"/>
              </a:ext>
            </a:extLst>
          </p:cNvPr>
          <p:cNvSpPr/>
          <p:nvPr/>
        </p:nvSpPr>
        <p:spPr>
          <a:xfrm>
            <a:off x="3795252" y="369083"/>
            <a:ext cx="1356851" cy="1484671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oolSlant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HEAD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8AB5A7-4216-4A1B-9157-409D29DEC9C9}"/>
              </a:ext>
            </a:extLst>
          </p:cNvPr>
          <p:cNvSpPr/>
          <p:nvPr/>
        </p:nvSpPr>
        <p:spPr>
          <a:xfrm>
            <a:off x="6882583" y="369082"/>
            <a:ext cx="1356851" cy="1484671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oolSlant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TAIL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F9DCCF-A2B3-4884-87C6-1F65BE6A1D2E}"/>
              </a:ext>
            </a:extLst>
          </p:cNvPr>
          <p:cNvSpPr txBox="1">
            <a:spLocks/>
          </p:cNvSpPr>
          <p:nvPr/>
        </p:nvSpPr>
        <p:spPr>
          <a:xfrm>
            <a:off x="6340151" y="2499925"/>
            <a:ext cx="5368798" cy="181555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Collectively exhaustive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Sum of probabilities of all elements of sample space is always 1.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520BD2-D42C-4BF7-9BAC-17BCF282A4CF}"/>
              </a:ext>
            </a:extLst>
          </p:cNvPr>
          <p:cNvSpPr txBox="1">
            <a:spLocks/>
          </p:cNvSpPr>
          <p:nvPr/>
        </p:nvSpPr>
        <p:spPr>
          <a:xfrm>
            <a:off x="1343608" y="4815727"/>
            <a:ext cx="9993086" cy="120595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This means it is sure that either of the elements of sample space will surely occur when the experiment is conducted.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85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white and black dice on blue textile">
            <a:extLst>
              <a:ext uri="{FF2B5EF4-FFF2-40B4-BE49-F238E27FC236}">
                <a16:creationId xmlns:a16="http://schemas.microsoft.com/office/drawing/2014/main" id="{3C7FBF5B-2823-4675-B138-1E253AF31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83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5B235-CA6D-4DB2-A904-B2306A87A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9408" y="2220977"/>
            <a:ext cx="7423353" cy="7480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(1/6) + (1/6) + (1/6) + (1/6) + (1/6) + (1/6)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DA41B-898B-42B9-9496-53CA7C6A7A25}"/>
              </a:ext>
            </a:extLst>
          </p:cNvPr>
          <p:cNvSpPr txBox="1"/>
          <p:nvPr/>
        </p:nvSpPr>
        <p:spPr>
          <a:xfrm>
            <a:off x="3045542" y="1022323"/>
            <a:ext cx="61009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{1 ,2 , 3 , 4 ,5  6}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C3CEF81-C628-4B4F-A040-3D6DCA76F396}"/>
              </a:ext>
            </a:extLst>
          </p:cNvPr>
          <p:cNvSpPr txBox="1">
            <a:spLocks/>
          </p:cNvSpPr>
          <p:nvPr/>
        </p:nvSpPr>
        <p:spPr>
          <a:xfrm>
            <a:off x="0" y="3429001"/>
            <a:ext cx="6253316" cy="19099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795FAF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Sum of probabilities of all outcomes of sample space is always 1.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795FAF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This makes the sample space </a:t>
            </a:r>
            <a:r>
              <a:rPr kumimoji="0" lang="en-US" sz="2600" b="1" i="0" u="sng" strike="noStrike" kern="1200" cap="none" spc="0" normalizeH="0" baseline="0" noProof="0" dirty="0">
                <a:ln>
                  <a:noFill/>
                </a:ln>
                <a:solidFill>
                  <a:srgbClr val="795FAF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exhaustive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795FAF">
                    <a:lumMod val="20000"/>
                    <a:lumOff val="8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023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C5C64-488A-4B8C-8C34-17F72E9E1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6-sided die displaying 5">
            <a:extLst>
              <a:ext uri="{FF2B5EF4-FFF2-40B4-BE49-F238E27FC236}">
                <a16:creationId xmlns:a16="http://schemas.microsoft.com/office/drawing/2014/main" id="{0A5567C0-6329-4B6E-897C-9D4FCE00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202" y="616001"/>
            <a:ext cx="5683120" cy="5379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grayscale photography of person holding coin">
            <a:extLst>
              <a:ext uri="{FF2B5EF4-FFF2-40B4-BE49-F238E27FC236}">
                <a16:creationId xmlns:a16="http://schemas.microsoft.com/office/drawing/2014/main" id="{52A48E96-AB58-48B4-9649-84A609889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0" y="583757"/>
            <a:ext cx="5524500" cy="54302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308C34-EAF5-4597-956A-5912C6CAE642}"/>
              </a:ext>
            </a:extLst>
          </p:cNvPr>
          <p:cNvSpPr txBox="1"/>
          <p:nvPr/>
        </p:nvSpPr>
        <p:spPr>
          <a:xfrm rot="20125455">
            <a:off x="2283434" y="3333408"/>
            <a:ext cx="6428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dobe Caslon Pro" panose="0205050205050A020403" pitchFamily="18" charset="0"/>
                <a:ea typeface="+mn-ea"/>
                <a:cs typeface="+mn-cs"/>
              </a:rPr>
              <a:t>Independent events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B712E-D960-4748-A79D-911771AD2120}"/>
              </a:ext>
            </a:extLst>
          </p:cNvPr>
          <p:cNvSpPr txBox="1"/>
          <p:nvPr/>
        </p:nvSpPr>
        <p:spPr>
          <a:xfrm>
            <a:off x="838200" y="1042701"/>
            <a:ext cx="43174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Outcomes: Head and Tail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2C55D8-9EAD-42B1-B4A9-EDA74CF12B39}"/>
              </a:ext>
            </a:extLst>
          </p:cNvPr>
          <p:cNvSpPr txBox="1"/>
          <p:nvPr/>
        </p:nvSpPr>
        <p:spPr>
          <a:xfrm>
            <a:off x="6504991" y="1042701"/>
            <a:ext cx="4496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Outcomes: 1, 2, 3, 4, 5, 6</a:t>
            </a:r>
          </a:p>
        </p:txBody>
      </p:sp>
    </p:spTree>
    <p:extLst>
      <p:ext uri="{BB962C8B-B14F-4D97-AF65-F5344CB8AC3E}">
        <p14:creationId xmlns:p14="http://schemas.microsoft.com/office/powerpoint/2010/main" val="271145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500">
              <a:schemeClr val="accent5">
                <a:alpha val="0"/>
                <a:lumMod val="0"/>
              </a:schemeClr>
            </a:gs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A77A0DA-DAD6-4113-843E-E1BA3C0B583F}"/>
              </a:ext>
            </a:extLst>
          </p:cNvPr>
          <p:cNvSpPr/>
          <p:nvPr/>
        </p:nvSpPr>
        <p:spPr>
          <a:xfrm>
            <a:off x="403940" y="3121090"/>
            <a:ext cx="681134" cy="676469"/>
          </a:xfrm>
          <a:prstGeom prst="ellipse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76A387-29C9-4833-BC96-FC77839248B7}"/>
              </a:ext>
            </a:extLst>
          </p:cNvPr>
          <p:cNvSpPr/>
          <p:nvPr/>
        </p:nvSpPr>
        <p:spPr>
          <a:xfrm>
            <a:off x="1268575" y="3128086"/>
            <a:ext cx="681134" cy="676469"/>
          </a:xfrm>
          <a:prstGeom prst="ellipse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0621BC-3BDA-4292-8DBA-7F022D915F5A}"/>
              </a:ext>
            </a:extLst>
          </p:cNvPr>
          <p:cNvSpPr/>
          <p:nvPr/>
        </p:nvSpPr>
        <p:spPr>
          <a:xfrm>
            <a:off x="2121155" y="3128086"/>
            <a:ext cx="681134" cy="676469"/>
          </a:xfrm>
          <a:prstGeom prst="ellipse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BAA2C6-4504-454F-A760-42080BC9A840}"/>
              </a:ext>
            </a:extLst>
          </p:cNvPr>
          <p:cNvSpPr/>
          <p:nvPr/>
        </p:nvSpPr>
        <p:spPr>
          <a:xfrm>
            <a:off x="2932343" y="3128086"/>
            <a:ext cx="681134" cy="676469"/>
          </a:xfrm>
          <a:prstGeom prst="ellipse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72FB4E-02F4-49D7-9EE5-124FB0768F31}"/>
              </a:ext>
            </a:extLst>
          </p:cNvPr>
          <p:cNvSpPr/>
          <p:nvPr/>
        </p:nvSpPr>
        <p:spPr>
          <a:xfrm>
            <a:off x="3743531" y="3128086"/>
            <a:ext cx="681134" cy="676469"/>
          </a:xfrm>
          <a:prstGeom prst="ellipse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431CB5-D9D3-47BC-8AF0-F61B518B4FA8}"/>
              </a:ext>
            </a:extLst>
          </p:cNvPr>
          <p:cNvSpPr txBox="1"/>
          <p:nvPr/>
        </p:nvSpPr>
        <p:spPr>
          <a:xfrm>
            <a:off x="552461" y="1491544"/>
            <a:ext cx="4364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Event A: select one marble from the bag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89A17-BC23-4979-BA4C-36246B2A13E8}"/>
              </a:ext>
            </a:extLst>
          </p:cNvPr>
          <p:cNvSpPr txBox="1"/>
          <p:nvPr/>
        </p:nvSpPr>
        <p:spPr>
          <a:xfrm>
            <a:off x="1502229" y="466530"/>
            <a:ext cx="8607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A bag contains 3 red and 2 blue marbles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E23424-C810-405B-BA45-C6D58ECD5848}"/>
              </a:ext>
            </a:extLst>
          </p:cNvPr>
          <p:cNvSpPr/>
          <p:nvPr/>
        </p:nvSpPr>
        <p:spPr>
          <a:xfrm>
            <a:off x="7159297" y="3121860"/>
            <a:ext cx="681134" cy="676469"/>
          </a:xfrm>
          <a:prstGeom prst="ellipse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9593A1-C4F9-459C-9F7D-1D49C93A3542}"/>
              </a:ext>
            </a:extLst>
          </p:cNvPr>
          <p:cNvSpPr/>
          <p:nvPr/>
        </p:nvSpPr>
        <p:spPr>
          <a:xfrm>
            <a:off x="8011877" y="3121860"/>
            <a:ext cx="681134" cy="676469"/>
          </a:xfrm>
          <a:prstGeom prst="ellipse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19005B-F315-44DA-BC40-17499E5D85FE}"/>
              </a:ext>
            </a:extLst>
          </p:cNvPr>
          <p:cNvSpPr/>
          <p:nvPr/>
        </p:nvSpPr>
        <p:spPr>
          <a:xfrm>
            <a:off x="8823065" y="3121860"/>
            <a:ext cx="681134" cy="676469"/>
          </a:xfrm>
          <a:prstGeom prst="ellipse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8EFA4-B25E-431B-8384-A77D08E02C18}"/>
              </a:ext>
            </a:extLst>
          </p:cNvPr>
          <p:cNvSpPr/>
          <p:nvPr/>
        </p:nvSpPr>
        <p:spPr>
          <a:xfrm>
            <a:off x="9634253" y="3121860"/>
            <a:ext cx="681134" cy="676469"/>
          </a:xfrm>
          <a:prstGeom prst="ellipse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B35-4A25-4AE1-9759-DB19E009169E}"/>
              </a:ext>
            </a:extLst>
          </p:cNvPr>
          <p:cNvSpPr txBox="1"/>
          <p:nvPr/>
        </p:nvSpPr>
        <p:spPr>
          <a:xfrm>
            <a:off x="6295044" y="1491543"/>
            <a:ext cx="5162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Event B: Select second marble from the same bag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6C0AAA-99C1-40F7-B1C5-26805DBADD33}"/>
              </a:ext>
            </a:extLst>
          </p:cNvPr>
          <p:cNvSpPr txBox="1"/>
          <p:nvPr/>
        </p:nvSpPr>
        <p:spPr>
          <a:xfrm>
            <a:off x="111968" y="4770185"/>
            <a:ext cx="120800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ea typeface="+mn-ea"/>
                <a:cs typeface="+mn-cs"/>
              </a:rPr>
              <a:t>The sample space for second event is dependent on first event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ea typeface="+mn-ea"/>
                <a:cs typeface="+mn-cs"/>
              </a:rPr>
              <a:t>In this case the outcome of second event depends on outcome of previous event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aramond Pro Bold" panose="02020702060506020403" pitchFamily="18" charset="0"/>
                <a:ea typeface="+mn-ea"/>
                <a:cs typeface="+mn-cs"/>
              </a:rPr>
              <a:t>Hence they are considered as dependent events</a:t>
            </a:r>
          </a:p>
        </p:txBody>
      </p:sp>
    </p:spTree>
    <p:extLst>
      <p:ext uri="{BB962C8B-B14F-4D97-AF65-F5344CB8AC3E}">
        <p14:creationId xmlns:p14="http://schemas.microsoft.com/office/powerpoint/2010/main" val="219316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1583</Words>
  <Application>Microsoft Office PowerPoint</Application>
  <PresentationFormat>Widescreen</PresentationFormat>
  <Paragraphs>216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Arial Unicode MS</vt:lpstr>
      <vt:lpstr>Adobe Caslon Pro</vt:lpstr>
      <vt:lpstr>Adobe Garamond Pro Bold</vt:lpstr>
      <vt:lpstr>Algerian</vt:lpstr>
      <vt:lpstr>Arial</vt:lpstr>
      <vt:lpstr>Bell MT</vt:lpstr>
      <vt:lpstr>Bradley Hand ITC</vt:lpstr>
      <vt:lpstr>Calibri</vt:lpstr>
      <vt:lpstr>Calibri Light</vt:lpstr>
      <vt:lpstr>Comic Sans MS</vt:lpstr>
      <vt:lpstr>Footlight MT Light</vt:lpstr>
      <vt:lpstr>Gill Sans MT</vt:lpstr>
      <vt:lpstr>Office Theme</vt:lpstr>
      <vt:lpstr>Gallery</vt:lpstr>
      <vt:lpstr>Properties of Sample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Dependent events</vt:lpstr>
      <vt:lpstr>Joint events</vt:lpstr>
      <vt:lpstr>Experiment: throw a dice Sample space: { 1, 2 , 3 ,4 ,5 , 6}</vt:lpstr>
      <vt:lpstr>Disjoint events</vt:lpstr>
      <vt:lpstr>Experiment: throw a dice Sample space: { 1, 2 , 3 ,4 ,5 , 6}</vt:lpstr>
      <vt:lpstr>Addition rule of probability</vt:lpstr>
      <vt:lpstr>PowerPoint Presentation</vt:lpstr>
      <vt:lpstr>PowerPoint Presentation</vt:lpstr>
      <vt:lpstr>Addition rule of probability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Multiplication rule for independent events</vt:lpstr>
      <vt:lpstr>PowerPoint Presentation</vt:lpstr>
      <vt:lpstr>Conditional probability</vt:lpstr>
      <vt:lpstr>PowerPoint Presentation</vt:lpstr>
      <vt:lpstr>Decision Tree</vt:lpstr>
      <vt:lpstr>Multiplication rule based on conditional events</vt:lpstr>
      <vt:lpstr>PowerPoint Presentation</vt:lpstr>
      <vt:lpstr>Formula of conditional probability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Properties of Sample SPACE</dc:title>
  <dc:creator>Amrita</dc:creator>
  <cp:lastModifiedBy>Amrita</cp:lastModifiedBy>
  <cp:revision>1</cp:revision>
  <dcterms:created xsi:type="dcterms:W3CDTF">2021-12-28T11:08:56Z</dcterms:created>
  <dcterms:modified xsi:type="dcterms:W3CDTF">2021-12-28T11:27:14Z</dcterms:modified>
</cp:coreProperties>
</file>